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5" r:id="rId6"/>
    <p:sldId id="264" r:id="rId7"/>
    <p:sldId id="266" r:id="rId8"/>
    <p:sldId id="276" r:id="rId9"/>
    <p:sldId id="267" r:id="rId10"/>
    <p:sldId id="268" r:id="rId11"/>
    <p:sldId id="275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66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5037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735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231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83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461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72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909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1648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04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9818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66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01727-E98B-47A0-B5BF-5A3F60B0627E}" type="datetimeFigureOut">
              <a:rPr lang="pt-BR" smtClean="0"/>
              <a:pPr/>
              <a:t>26/12/2018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60170-FD22-4DF8-BB25-1D1BB585541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072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317291" y="1231089"/>
            <a:ext cx="6495069" cy="1631216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/>
          </a:p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POLÍTICA DE EDUCAÇÃO ESCOLAR QUILOMBOLA</a:t>
            </a:r>
          </a:p>
          <a:p>
            <a:pPr algn="ctr"/>
            <a:endParaRPr lang="pt-BR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2029393" y="3429508"/>
            <a:ext cx="50045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ORIENTAÇÕES PARA APLICAÇÃO DO DOCUMENTO</a:t>
            </a:r>
          </a:p>
          <a:p>
            <a:pPr algn="ctr"/>
            <a:endParaRPr lang="pt-BR" sz="3200" b="1" dirty="0" smtClean="0"/>
          </a:p>
          <a:p>
            <a:pPr algn="ctr"/>
            <a:r>
              <a:rPr lang="pt-BR" sz="3200" b="1" dirty="0" smtClean="0"/>
              <a:t>2019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291" y="-1"/>
            <a:ext cx="6495069" cy="123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2" y="1738875"/>
            <a:ext cx="1337036" cy="169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3" y="5188955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427996"/>
            <a:ext cx="1327163" cy="175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1" y="5110063"/>
            <a:ext cx="1342420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3433785"/>
            <a:ext cx="1369503" cy="169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1" y="1669045"/>
            <a:ext cx="1364566" cy="179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89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Conteúdo 4"/>
          <p:cNvSpPr>
            <a:spLocks noGrp="1"/>
          </p:cNvSpPr>
          <p:nvPr>
            <p:ph idx="4294967295"/>
          </p:nvPr>
        </p:nvSpPr>
        <p:spPr>
          <a:xfrm>
            <a:off x="214282" y="857232"/>
            <a:ext cx="8929718" cy="5268931"/>
          </a:xfrm>
        </p:spPr>
        <p:txBody>
          <a:bodyPr>
            <a:noAutofit/>
          </a:bodyPr>
          <a:lstStyle/>
          <a:p>
            <a:pPr marL="514350" indent="-514350" algn="just">
              <a:buFont typeface="+mj-lt"/>
              <a:buAutoNum type="arabicPeriod"/>
            </a:pPr>
            <a:endParaRPr lang="pt-BR" sz="4000" b="1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pt-BR" sz="4000" b="1" dirty="0" smtClean="0"/>
              <a:t>Considerações iniciais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4000" b="1" dirty="0" smtClean="0"/>
              <a:t>Objetivos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sz="4000" b="1" dirty="0" err="1" smtClean="0"/>
              <a:t>Público-alvo</a:t>
            </a:r>
            <a:endParaRPr lang="pt-BR" sz="4000" b="1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pt-BR" sz="4000" b="1" dirty="0" smtClean="0"/>
              <a:t>Formação de </a:t>
            </a:r>
            <a:r>
              <a:rPr lang="pt-BR" sz="4000" b="1" dirty="0" smtClean="0"/>
              <a:t>gestor/as e professor/as</a:t>
            </a:r>
            <a:endParaRPr lang="pt-BR" sz="4000" b="1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pt-BR" sz="4000" b="1" dirty="0" smtClean="0"/>
              <a:t>Reflexões/Desafios  </a:t>
            </a:r>
            <a:endParaRPr lang="pt-BR" sz="4000" b="1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pt-BR" sz="4000" b="1" dirty="0" smtClean="0"/>
              <a:t>Leituras complementares 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/>
          </a:bodyPr>
          <a:lstStyle/>
          <a:p>
            <a:pPr marL="742950" indent="-742950" algn="just"/>
            <a:r>
              <a:rPr lang="pt-BR" sz="5400" b="1" dirty="0" smtClean="0">
                <a:latin typeface="+mn-lt"/>
              </a:rPr>
              <a:t>Considerações iniciais</a:t>
            </a:r>
            <a:endParaRPr lang="pt-BR" sz="5400" b="1" dirty="0">
              <a:latin typeface="+mn-lt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O documento foi construído a muitas mãos com o intuito de visibilizar  as comunidades  quilombolas existentes no estado de Santa Catarina e em especial os estudantes </a:t>
            </a:r>
            <a:r>
              <a:rPr lang="pt-BR" dirty="0" smtClean="0"/>
              <a:t>quilombolas </a:t>
            </a:r>
            <a:r>
              <a:rPr lang="pt-BR" dirty="0" smtClean="0"/>
              <a:t>da Educação Básica que frequentam as escolas públicas municipais e estaduais.</a:t>
            </a:r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A temática sobre Educação Escolar Quilombola é absolutamente contemporânea no cenário nacional da política pública educacional. Trata-se de uma modalidade de educação fortemente vinculada à produção de uma nova cartografia da diversidade brasileira, cujo mapa mostra o reconhecimento étnico-cultural de um grupo étnico historicamente posicionado às margens, nas bordas, quando não completamente excluído. A Educação Escolar Quilombola configura uma política da diferença sem precedentes na história da educação brasileira, cujo movimento é de afirmação e valorização de saberes históricos e culturais secularmente ausentes no currículo escolar. </a:t>
            </a:r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/>
          </a:bodyPr>
          <a:lstStyle/>
          <a:p>
            <a:pPr marL="742950" indent="-742950"/>
            <a:r>
              <a:rPr lang="pt-BR" sz="5400" b="1" dirty="0" smtClean="0"/>
              <a:t>Considerações iniciais</a:t>
            </a:r>
            <a:endParaRPr lang="pt-BR" sz="5400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sz="2400" dirty="0" smtClean="0"/>
              <a:t>O documento traz informações necessárias para que </a:t>
            </a:r>
            <a:r>
              <a:rPr lang="pt-BR" sz="2400" dirty="0" err="1" smtClean="0"/>
              <a:t>gestore</a:t>
            </a:r>
            <a:r>
              <a:rPr lang="pt-BR" sz="2400" dirty="0" smtClean="0"/>
              <a:t>/as </a:t>
            </a:r>
            <a:r>
              <a:rPr lang="pt-BR" sz="2400" dirty="0" smtClean="0"/>
              <a:t>e </a:t>
            </a:r>
            <a:r>
              <a:rPr lang="pt-BR" sz="2400" dirty="0" smtClean="0"/>
              <a:t>professore/as repensem </a:t>
            </a:r>
            <a:r>
              <a:rPr lang="pt-BR" sz="2400" dirty="0" smtClean="0"/>
              <a:t>suas práticas pedagógicas, iniciando pela inclusão do tema no Projeto Político Pedagógico/PPP da escola e com desdobramentos em ações continuadas à luz da Declaração Universal dos Direitos Humanos, ECA, PCSC, </a:t>
            </a:r>
            <a:r>
              <a:rPr lang="pt-BR" sz="2400" dirty="0" err="1" smtClean="0"/>
              <a:t>DCNs</a:t>
            </a:r>
            <a:r>
              <a:rPr lang="pt-BR" sz="2400" dirty="0" smtClean="0"/>
              <a:t>, Convenções e Acordo Internacionais e demais legislações nacionais/estaduais pertinentes</a:t>
            </a:r>
            <a:r>
              <a:rPr lang="pt-BR" sz="2400" dirty="0" smtClean="0"/>
              <a:t>.</a:t>
            </a:r>
          </a:p>
          <a:p>
            <a:pPr marL="0" indent="0" algn="just">
              <a:buNone/>
            </a:pPr>
            <a:endParaRPr lang="pt-BR" sz="2000" dirty="0" smtClean="0"/>
          </a:p>
          <a:p>
            <a:pPr marL="0" indent="0" algn="just">
              <a:buNone/>
            </a:pPr>
            <a:r>
              <a:rPr lang="pt-BR" sz="2400" dirty="0" smtClean="0"/>
              <a:t>Importante salientar que muitas escolas estaduais e municipais recebem estudantes oriundos de comunidades quilombolas rurais e urbanas.  A publicação da política serve como subsídio para </a:t>
            </a:r>
            <a:r>
              <a:rPr lang="pt-BR" sz="2400" dirty="0"/>
              <a:t>que a </a:t>
            </a:r>
            <a:r>
              <a:rPr lang="pt-BR" sz="2400" dirty="0" smtClean="0"/>
              <a:t>escola fomente e  garanta  o devido reconhecimento as tradições quilombolas na escola contemplando </a:t>
            </a:r>
            <a:r>
              <a:rPr lang="pt-BR" sz="2400" dirty="0"/>
              <a:t>sua identidade, sua cultura, seus valores, </a:t>
            </a:r>
            <a:r>
              <a:rPr lang="pt-BR" sz="2400" dirty="0" smtClean="0"/>
              <a:t>na perspectiva que a educação  escolar quilombola seja </a:t>
            </a:r>
            <a:r>
              <a:rPr lang="pt-BR" sz="2400" dirty="0"/>
              <a:t>compreendida como um processo amplo</a:t>
            </a:r>
            <a:r>
              <a:rPr lang="pt-BR" sz="2400" dirty="0" smtClean="0"/>
              <a:t>, que  inclui a família, o trabalho, as relações </a:t>
            </a:r>
            <a:r>
              <a:rPr lang="pt-BR" sz="2400" dirty="0"/>
              <a:t>na comunidade, </a:t>
            </a:r>
            <a:r>
              <a:rPr lang="pt-BR" sz="2400" dirty="0" smtClean="0"/>
              <a:t>a territorialidade e o seu modo de ser e estar no mundo.</a:t>
            </a: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/>
          </a:bodyPr>
          <a:lstStyle/>
          <a:p>
            <a:pPr marL="742950" indent="-742950"/>
            <a:r>
              <a:rPr lang="pt-BR" sz="6600" b="1" dirty="0" smtClean="0"/>
              <a:t>Objetivos </a:t>
            </a:r>
            <a:endParaRPr lang="pt-BR" sz="6600" b="1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O objetivo central é evidenciar a Educação Escolar Quilombola como uma </a:t>
            </a:r>
            <a:r>
              <a:rPr lang="pt-BR" dirty="0" smtClean="0"/>
              <a:t>Política </a:t>
            </a:r>
            <a:r>
              <a:rPr lang="pt-BR" dirty="0" smtClean="0"/>
              <a:t>P</a:t>
            </a:r>
            <a:r>
              <a:rPr lang="pt-BR" dirty="0" smtClean="0"/>
              <a:t>ública Educacional afirmativa</a:t>
            </a:r>
            <a:r>
              <a:rPr lang="pt-BR" dirty="0" smtClean="0"/>
              <a:t>, balizada pelos referenciais da ancestralidade quilombola, na construção de um currículo lastreado pelo respeito e reconhecimento dos saberes tradicionais quilombola.</a:t>
            </a:r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/>
          </a:bodyPr>
          <a:lstStyle/>
          <a:p>
            <a:pPr marL="742950" indent="-742950"/>
            <a:r>
              <a:rPr lang="pt-BR" sz="6000" b="1" dirty="0" err="1" smtClean="0"/>
              <a:t>Público-alvo</a:t>
            </a:r>
            <a:r>
              <a:rPr lang="pt-BR" sz="6000" b="1" dirty="0" smtClean="0"/>
              <a:t> </a:t>
            </a:r>
            <a:endParaRPr lang="pt-BR" sz="6000" b="1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85720" y="1600200"/>
            <a:ext cx="857256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O documento é para </a:t>
            </a:r>
            <a:r>
              <a:rPr lang="pt-BR" dirty="0" err="1" smtClean="0"/>
              <a:t>gestore</a:t>
            </a:r>
            <a:r>
              <a:rPr lang="pt-BR" dirty="0" smtClean="0"/>
              <a:t>/as </a:t>
            </a:r>
            <a:r>
              <a:rPr lang="pt-BR" dirty="0" smtClean="0"/>
              <a:t>e professore/as. </a:t>
            </a:r>
            <a:r>
              <a:rPr lang="pt-BR" dirty="0" smtClean="0"/>
              <a:t>Sujeitos </a:t>
            </a:r>
            <a:r>
              <a:rPr lang="pt-BR" dirty="0"/>
              <a:t>r</a:t>
            </a:r>
            <a:r>
              <a:rPr lang="pt-BR" dirty="0" smtClean="0"/>
              <a:t>esponsáveis </a:t>
            </a:r>
            <a:r>
              <a:rPr lang="pt-BR" dirty="0" smtClean="0"/>
              <a:t>pela incorporação da temática no currículo de forma interdisciplinar, buscando cumprir o detalhamento de uma </a:t>
            </a:r>
            <a:r>
              <a:rPr lang="pt-BR" dirty="0" smtClean="0"/>
              <a:t>Política Pública Educacional </a:t>
            </a:r>
            <a:r>
              <a:rPr lang="pt-BR" dirty="0" smtClean="0"/>
              <a:t>que reconhece a diversidade étnico-racial, em correlação com faixa etária e com situações específicas de cada nível de ensino.</a:t>
            </a:r>
          </a:p>
          <a:p>
            <a:pPr marL="0" indent="0" algn="just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 fontScale="90000"/>
          </a:bodyPr>
          <a:lstStyle/>
          <a:p>
            <a:pPr marL="742950" indent="-742950" algn="just"/>
            <a:r>
              <a:rPr lang="pt-BR" b="1" dirty="0" smtClean="0">
                <a:latin typeface="+mn-lt"/>
              </a:rPr>
              <a:t>Formação de gestores e professores e professoras</a:t>
            </a:r>
            <a:endParaRPr lang="pt-BR" b="1" dirty="0">
              <a:latin typeface="+mn-lt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Sugerimos iniciar a formação pela capa do documento, que foi produzida por uma quilombola da comunidade Invernada dos Negros (Campos Novos). Ela nos remete a várias leituras, mas, chamamos à atenção para que a relacione com o Mapa Conceitual – Estrutura do Currículo (p.52), sem perder de vista a educação socioambiental fortemente evidenciada.</a:t>
            </a:r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 fontScale="90000"/>
          </a:bodyPr>
          <a:lstStyle/>
          <a:p>
            <a:pPr marL="742950" indent="-742950" algn="just"/>
            <a:r>
              <a:rPr lang="pt-BR" b="1" dirty="0" smtClean="0">
                <a:latin typeface="+mn-lt"/>
              </a:rPr>
              <a:t>Formação de gestores e professores e professoras</a:t>
            </a:r>
            <a:endParaRPr lang="pt-BR" b="1" dirty="0">
              <a:latin typeface="+mn-lt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79512" y="1844824"/>
            <a:ext cx="8507288" cy="428133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As formações do público-alvo, devem pautar o conteúdo do documento, com aprofundamento em leituras e pesquisas nas referências abordadas ao longo do texto. Com atenção especial ao documento norteador do currículo em SC: “Diversidade  como Princípio Formativo”. (PCSC. 2014, p. 51-84</a:t>
            </a:r>
            <a:r>
              <a:rPr lang="pt-BR" dirty="0" smtClean="0"/>
              <a:t>) e na BNCC da Educação Infantil e </a:t>
            </a:r>
            <a:r>
              <a:rPr lang="pt-BR" dirty="0"/>
              <a:t>E</a:t>
            </a:r>
            <a:r>
              <a:rPr lang="pt-BR" dirty="0" smtClean="0"/>
              <a:t>nsino </a:t>
            </a:r>
            <a:r>
              <a:rPr lang="pt-BR" dirty="0"/>
              <a:t>F</a:t>
            </a:r>
            <a:r>
              <a:rPr lang="pt-BR" dirty="0" smtClean="0"/>
              <a:t>undamental.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727238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 fontScale="90000"/>
          </a:bodyPr>
          <a:lstStyle/>
          <a:p>
            <a:pPr marL="742950" indent="-742950" algn="just"/>
            <a:r>
              <a:rPr lang="pt-BR" b="1" dirty="0" smtClean="0">
                <a:latin typeface="+mn-lt"/>
              </a:rPr>
              <a:t>Formação de gestores e professores e professoras</a:t>
            </a:r>
            <a:endParaRPr lang="pt-BR" b="1" dirty="0">
              <a:latin typeface="+mn-lt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sz="2500" dirty="0" smtClean="0"/>
              <a:t>O conteúdo propriamente dito, tem especificidades gerais e </a:t>
            </a:r>
            <a:r>
              <a:rPr lang="pt-BR" sz="2500" dirty="0" smtClean="0"/>
              <a:t>contempla também a Educação de Jovens e Adultos em regime de alternância em </a:t>
            </a:r>
            <a:r>
              <a:rPr lang="pt-BR" sz="2500" dirty="0" smtClean="0"/>
              <a:t>curso</a:t>
            </a:r>
            <a:r>
              <a:rPr lang="pt-BR" sz="2500" dirty="0" smtClean="0"/>
              <a:t>.</a:t>
            </a:r>
          </a:p>
          <a:p>
            <a:pPr marL="0" indent="0" algn="just">
              <a:buNone/>
            </a:pPr>
            <a:endParaRPr lang="pt-BR" sz="2500" dirty="0" smtClean="0"/>
          </a:p>
          <a:p>
            <a:pPr marL="0" indent="0" algn="just">
              <a:buNone/>
            </a:pPr>
            <a:r>
              <a:rPr lang="pt-BR" sz="2500" dirty="0" smtClean="0"/>
              <a:t>A formação é para todo/as  gestores e professore/as das escolas  públicas estaduais, independente de </a:t>
            </a:r>
            <a:r>
              <a:rPr lang="pt-BR" sz="2500" dirty="0" smtClean="0"/>
              <a:t>atender </a:t>
            </a:r>
            <a:r>
              <a:rPr lang="pt-BR" sz="2500" dirty="0" smtClean="0"/>
              <a:t>ou não comunidades quilombolas na região. A  educação é um ato permanente, dizia Paulo Freire. Entendemos que essa publicação é um instrumento para a construção de uma sociedade anti-racista, que privilegia o ambiente escolar como um espaço fundamental no combate ao racismo e à discriminação racial, entre outras mazelas.</a:t>
            </a:r>
          </a:p>
          <a:p>
            <a:pPr marL="0" indent="0" algn="just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 fontScale="90000"/>
          </a:bodyPr>
          <a:lstStyle/>
          <a:p>
            <a:pPr marL="742950" indent="-742950" algn="just"/>
            <a:r>
              <a:rPr lang="pt-BR" b="1" dirty="0" smtClean="0">
                <a:latin typeface="+mn-lt"/>
              </a:rPr>
              <a:t>Formação de gestores e professores e professoras</a:t>
            </a:r>
            <a:endParaRPr lang="pt-BR" b="1" dirty="0">
              <a:latin typeface="+mn-lt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925144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sz="5100" b="1" dirty="0" smtClean="0"/>
              <a:t>Nesse sentido, sugerimos (para início de conversa):</a:t>
            </a:r>
          </a:p>
          <a:p>
            <a:pPr marL="0" indent="0" algn="just">
              <a:buNone/>
            </a:pPr>
            <a:endParaRPr lang="pt-BR" sz="5100" b="1" dirty="0" smtClean="0"/>
          </a:p>
          <a:p>
            <a:pPr marL="0" indent="0" algn="just"/>
            <a:r>
              <a:rPr lang="pt-BR" sz="5100" dirty="0" smtClean="0"/>
              <a:t> </a:t>
            </a:r>
            <a:r>
              <a:rPr lang="pt-BR" sz="5300" dirty="0"/>
              <a:t>Grupos de estudos e posterior roda de conversa;</a:t>
            </a:r>
          </a:p>
          <a:p>
            <a:pPr marL="0" indent="0" algn="just"/>
            <a:r>
              <a:rPr lang="pt-BR" sz="5300" dirty="0"/>
              <a:t> </a:t>
            </a:r>
            <a:r>
              <a:rPr lang="pt-BR" sz="5300" dirty="0" smtClean="0"/>
              <a:t>Convite ao </a:t>
            </a:r>
            <a:r>
              <a:rPr lang="pt-BR" sz="5300" dirty="0"/>
              <a:t>movimento Negro da região para palestras e oficinas, </a:t>
            </a:r>
            <a:r>
              <a:rPr lang="pt-BR" sz="5300" dirty="0" smtClean="0"/>
              <a:t>bem</a:t>
            </a:r>
          </a:p>
          <a:p>
            <a:pPr marL="0" indent="0" algn="just">
              <a:buNone/>
            </a:pPr>
            <a:r>
              <a:rPr lang="pt-BR" sz="5300" dirty="0" smtClean="0"/>
              <a:t>como </a:t>
            </a:r>
            <a:r>
              <a:rPr lang="pt-BR" sz="5300" dirty="0"/>
              <a:t>as </a:t>
            </a:r>
            <a:r>
              <a:rPr lang="pt-BR" sz="5300" dirty="0" smtClean="0"/>
              <a:t>Universidades</a:t>
            </a:r>
            <a:r>
              <a:rPr lang="pt-BR" sz="5300" dirty="0"/>
              <a:t>, o Ministério </a:t>
            </a:r>
            <a:r>
              <a:rPr lang="pt-BR" sz="5300" dirty="0" smtClean="0"/>
              <a:t>Público </a:t>
            </a:r>
            <a:r>
              <a:rPr lang="pt-BR" sz="5300" dirty="0"/>
              <a:t>e as lideranças das comunidades;</a:t>
            </a:r>
          </a:p>
          <a:p>
            <a:pPr marL="0" indent="0" algn="just"/>
            <a:r>
              <a:rPr lang="pt-BR" sz="5300" dirty="0"/>
              <a:t> Visitas de estudos às comunidades;</a:t>
            </a:r>
          </a:p>
          <a:p>
            <a:pPr marL="0" indent="0" algn="just"/>
            <a:r>
              <a:rPr lang="pt-BR" sz="5300" dirty="0"/>
              <a:t> Pesquisar a história e cultura das comunidades de SC (p.24), traçando estratégias pedagógicas e parcerias para ações positivadas nas mesmas;</a:t>
            </a:r>
          </a:p>
          <a:p>
            <a:pPr marL="90488" indent="-90488"/>
            <a:r>
              <a:rPr lang="pt-BR" sz="5300" dirty="0"/>
              <a:t> Pesquisar </a:t>
            </a:r>
            <a:r>
              <a:rPr lang="pt-BR" sz="5300" dirty="0" smtClean="0"/>
              <a:t> trabalhos científicos que fomentem sobre  as identidades  e origens </a:t>
            </a:r>
            <a:r>
              <a:rPr lang="pt-BR" sz="5300" dirty="0"/>
              <a:t>históricas dos quilombolas;</a:t>
            </a:r>
          </a:p>
          <a:p>
            <a:pPr marL="90488" indent="-90488"/>
            <a:r>
              <a:rPr lang="pt-BR" sz="5300" dirty="0"/>
              <a:t> Entender suas características culturais na atualidade;</a:t>
            </a:r>
          </a:p>
          <a:p>
            <a:pPr marL="90488" indent="-90488"/>
            <a:r>
              <a:rPr lang="pt-BR" sz="5300" dirty="0"/>
              <a:t> Compreender os direitos sociais dos quilombolas e como se dá a formação integral dessas comunidades;</a:t>
            </a:r>
          </a:p>
          <a:p>
            <a:pPr marL="90488" indent="-90488"/>
            <a:r>
              <a:rPr lang="pt-BR" sz="5300" dirty="0"/>
              <a:t> Rever o PPP e incluir a temática;</a:t>
            </a:r>
          </a:p>
          <a:p>
            <a:pPr marL="0" indent="0" algn="just"/>
            <a:endParaRPr lang="pt-BR" dirty="0" smtClean="0"/>
          </a:p>
          <a:p>
            <a:pPr marL="0" indent="0" algn="just"/>
            <a:endParaRPr lang="pt-BR" dirty="0" smtClean="0"/>
          </a:p>
          <a:p>
            <a:pPr marL="0" indent="0" algn="just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 fontScale="90000"/>
          </a:bodyPr>
          <a:lstStyle/>
          <a:p>
            <a:pPr marL="742950" indent="-742950"/>
            <a:r>
              <a:rPr lang="pt-BR" b="1" dirty="0" smtClean="0">
                <a:latin typeface="+mn-lt"/>
              </a:rPr>
              <a:t>Formação de </a:t>
            </a:r>
            <a:r>
              <a:rPr lang="pt-BR" b="1" dirty="0" smtClean="0">
                <a:latin typeface="+mn-lt"/>
              </a:rPr>
              <a:t>gestor/as </a:t>
            </a:r>
            <a:r>
              <a:rPr lang="pt-BR" b="1" dirty="0" smtClean="0">
                <a:latin typeface="+mn-lt"/>
              </a:rPr>
              <a:t>e </a:t>
            </a:r>
            <a:r>
              <a:rPr lang="pt-BR" b="1" dirty="0" smtClean="0">
                <a:latin typeface="+mn-lt"/>
              </a:rPr>
              <a:t>professor/as</a:t>
            </a:r>
            <a:endParaRPr lang="pt-BR" b="1" dirty="0">
              <a:latin typeface="+mn-lt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algn="just"/>
            <a:r>
              <a:rPr lang="pt-BR" sz="2600" dirty="0" smtClean="0"/>
              <a:t>mapear </a:t>
            </a:r>
            <a:r>
              <a:rPr lang="pt-BR" sz="2600" dirty="0"/>
              <a:t>como </a:t>
            </a:r>
            <a:r>
              <a:rPr lang="pt-BR" sz="2600" dirty="0" smtClean="0"/>
              <a:t>os estudantes oriundos </a:t>
            </a:r>
            <a:r>
              <a:rPr lang="pt-BR" sz="2600" dirty="0"/>
              <a:t>de comunidades quilombolas estão sendo inseridos </a:t>
            </a:r>
            <a:r>
              <a:rPr lang="pt-BR" sz="2600" dirty="0" smtClean="0"/>
              <a:t>na escola;</a:t>
            </a:r>
          </a:p>
          <a:p>
            <a:pPr algn="just"/>
            <a:r>
              <a:rPr lang="pt-BR" sz="2600" dirty="0" smtClean="0"/>
              <a:t>Como </a:t>
            </a:r>
            <a:r>
              <a:rPr lang="pt-BR" sz="2600" dirty="0"/>
              <a:t>a proposta pedagógica da escola tem assegurado as bases </a:t>
            </a:r>
            <a:r>
              <a:rPr lang="pt-BR" sz="2600" dirty="0" smtClean="0"/>
              <a:t>legais que </a:t>
            </a:r>
            <a:r>
              <a:rPr lang="pt-BR" sz="2600" dirty="0"/>
              <a:t>orientam a educação </a:t>
            </a:r>
            <a:r>
              <a:rPr lang="pt-BR" sz="2600" dirty="0" smtClean="0"/>
              <a:t>escolar quilombola;</a:t>
            </a:r>
          </a:p>
          <a:p>
            <a:pPr algn="just"/>
            <a:r>
              <a:rPr lang="pt-BR" sz="2600" dirty="0" smtClean="0"/>
              <a:t>Quais </a:t>
            </a:r>
            <a:r>
              <a:rPr lang="pt-BR" sz="2600" dirty="0"/>
              <a:t>esforços podem ser identificados </a:t>
            </a:r>
            <a:r>
              <a:rPr lang="pt-BR" sz="2600" dirty="0" smtClean="0"/>
              <a:t>para superar </a:t>
            </a:r>
            <a:r>
              <a:rPr lang="pt-BR" sz="2600" dirty="0"/>
              <a:t>a situação atual </a:t>
            </a:r>
            <a:r>
              <a:rPr lang="pt-BR" sz="2600" dirty="0" smtClean="0"/>
              <a:t>de invisibilidade dos estudantes  </a:t>
            </a:r>
            <a:r>
              <a:rPr lang="pt-BR" sz="2600" dirty="0"/>
              <a:t>quilombolas </a:t>
            </a:r>
            <a:r>
              <a:rPr lang="pt-BR" sz="2600" dirty="0" smtClean="0"/>
              <a:t>nas escolas;</a:t>
            </a:r>
          </a:p>
          <a:p>
            <a:pPr algn="just"/>
            <a:r>
              <a:rPr lang="pt-BR" sz="2600" dirty="0" smtClean="0"/>
              <a:t>Quais as repercussões </a:t>
            </a:r>
            <a:r>
              <a:rPr lang="pt-BR" sz="2600" dirty="0"/>
              <a:t>que a ausência de uma proposta pedagógica que considera as </a:t>
            </a:r>
            <a:r>
              <a:rPr lang="pt-BR" sz="2600" dirty="0" smtClean="0"/>
              <a:t>matrizes africanas </a:t>
            </a:r>
            <a:r>
              <a:rPr lang="pt-BR" sz="2600" dirty="0"/>
              <a:t>no ensino e sua implicação na formação dos </a:t>
            </a:r>
            <a:r>
              <a:rPr lang="pt-BR" sz="2600" dirty="0" smtClean="0"/>
              <a:t>estudantes quilombolas;</a:t>
            </a:r>
          </a:p>
          <a:p>
            <a:pPr algn="just"/>
            <a:r>
              <a:rPr lang="pt-BR" sz="2600" dirty="0" smtClean="0"/>
              <a:t>E o que </a:t>
            </a:r>
            <a:r>
              <a:rPr lang="pt-BR" sz="2600" dirty="0"/>
              <a:t>é possível fazer/propor para alterar essa </a:t>
            </a:r>
            <a:r>
              <a:rPr lang="pt-BR" sz="2600" dirty="0" smtClean="0"/>
              <a:t>realidade. </a:t>
            </a:r>
            <a:endParaRPr lang="pt-BR" sz="2600" dirty="0" smtClean="0"/>
          </a:p>
          <a:p>
            <a:pPr marL="0" indent="0" algn="just"/>
            <a:endParaRPr lang="pt-BR" dirty="0" smtClean="0"/>
          </a:p>
          <a:p>
            <a:pPr marL="0" indent="0" algn="just"/>
            <a:endParaRPr lang="pt-BR" dirty="0" smtClean="0"/>
          </a:p>
          <a:p>
            <a:pPr marL="0" indent="0" algn="just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334066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/>
          </a:bodyPr>
          <a:lstStyle/>
          <a:p>
            <a:pPr marL="742950" indent="-742950"/>
            <a:r>
              <a:rPr lang="pt-BR" b="1" dirty="0" smtClean="0">
                <a:latin typeface="+mn-lt"/>
              </a:rPr>
              <a:t>Reflexões/Desafios </a:t>
            </a:r>
            <a:endParaRPr lang="pt-BR" b="1" dirty="0">
              <a:latin typeface="+mn-lt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Reconhecer a  importância </a:t>
            </a:r>
            <a:r>
              <a:rPr lang="pt-BR" dirty="0" smtClean="0"/>
              <a:t>do espaço escolar  na </a:t>
            </a:r>
            <a:r>
              <a:rPr lang="pt-BR" dirty="0" smtClean="0"/>
              <a:t>constituição de cada </a:t>
            </a:r>
            <a:r>
              <a:rPr lang="pt-BR" dirty="0" smtClean="0"/>
              <a:t>criança, jovem, adolescente, adulto e idoso </a:t>
            </a:r>
            <a:r>
              <a:rPr lang="pt-BR" dirty="0" smtClean="0"/>
              <a:t>e elaborar/praticar ações de como essa escola pode sim estar </a:t>
            </a:r>
            <a:r>
              <a:rPr lang="pt-BR" dirty="0" smtClean="0"/>
              <a:t>alinhada com a inclusão e permanência desses sujeitos na escola.</a:t>
            </a:r>
            <a:endParaRPr lang="pt-BR" dirty="0" smtClean="0"/>
          </a:p>
          <a:p>
            <a:pPr marL="0" indent="0" algn="just">
              <a:buNone/>
            </a:pPr>
            <a:r>
              <a:rPr lang="pt-BR" dirty="0"/>
              <a:t>Sendo a escola um espaço de excelência para a formação dos sujeitos sociais, entendem-se ser </a:t>
            </a:r>
            <a:r>
              <a:rPr lang="pt-BR" dirty="0" smtClean="0"/>
              <a:t>imprescindível a mediação entre os sujeitos da educação </a:t>
            </a:r>
            <a:r>
              <a:rPr lang="pt-BR" dirty="0" smtClean="0"/>
              <a:t>e o mundo que é diverso.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/>
          </a:bodyPr>
          <a:lstStyle/>
          <a:p>
            <a:pPr marL="742950" indent="-742950"/>
            <a:r>
              <a:rPr lang="pt-BR" b="1" dirty="0">
                <a:latin typeface="+mn-lt"/>
              </a:rPr>
              <a:t>Reflexões/Desafios</a:t>
            </a:r>
            <a:endParaRPr lang="pt-BR" b="1" dirty="0">
              <a:latin typeface="+mn-lt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sz="2400" dirty="0" smtClean="0"/>
              <a:t>Diante do exposto chegamos a alguns questionamentos:</a:t>
            </a:r>
          </a:p>
          <a:p>
            <a:pPr marL="0" indent="0" algn="just">
              <a:buNone/>
            </a:pPr>
            <a:r>
              <a:rPr lang="pt-BR" sz="2400" dirty="0" smtClean="0"/>
              <a:t>1- Que expectativas temos </a:t>
            </a:r>
            <a:r>
              <a:rPr lang="pt-BR" sz="2400" dirty="0" smtClean="0"/>
              <a:t>em relação as/aos </a:t>
            </a:r>
            <a:r>
              <a:rPr lang="pt-BR" sz="2400" dirty="0" smtClean="0"/>
              <a:t>estudantes?</a:t>
            </a:r>
          </a:p>
          <a:p>
            <a:pPr marL="0" indent="0" algn="just">
              <a:buNone/>
            </a:pPr>
            <a:r>
              <a:rPr lang="pt-BR" sz="2400" dirty="0" smtClean="0"/>
              <a:t>2- Como devem se as nossas ações pedagógicas  diante da origem social diversa dos estudantes?</a:t>
            </a:r>
          </a:p>
          <a:p>
            <a:pPr marL="0" indent="0" algn="just">
              <a:buNone/>
            </a:pPr>
            <a:r>
              <a:rPr lang="pt-BR" sz="2400" dirty="0" smtClean="0"/>
              <a:t>3- Que preocupações devemos ter com os conteúdos que expressam muitos mais a noção de pertencimento positiva de um grupo étnico em detrimento de outro?</a:t>
            </a:r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/>
          </a:bodyPr>
          <a:lstStyle/>
          <a:p>
            <a:pPr marL="742950" indent="-742950"/>
            <a:r>
              <a:rPr lang="pt-BR" b="1" dirty="0">
                <a:latin typeface="+mn-lt"/>
              </a:rPr>
              <a:t>Reflexões/Desafios</a:t>
            </a:r>
            <a:endParaRPr lang="pt-BR" b="1" dirty="0">
              <a:latin typeface="+mn-lt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85720" y="1844824"/>
            <a:ext cx="8401080" cy="428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800" dirty="0" smtClean="0"/>
              <a:t>Assim</a:t>
            </a:r>
            <a:r>
              <a:rPr lang="pt-BR" sz="2800" dirty="0" smtClean="0"/>
              <a:t>, o currículo escolar anti-racista é aquele que indo para além do </a:t>
            </a:r>
            <a:r>
              <a:rPr lang="pt-BR" sz="2800" dirty="0" err="1" smtClean="0"/>
              <a:t>eurocentrismo</a:t>
            </a:r>
            <a:r>
              <a:rPr lang="pt-BR" sz="2800" dirty="0" smtClean="0"/>
              <a:t> apresenta uma história humana que não posiciona apenas  Europa como centro do conhecimento, fazendo um </a:t>
            </a:r>
            <a:r>
              <a:rPr lang="pt-BR" sz="2800" dirty="0" err="1" smtClean="0"/>
              <a:t>epistemicídio</a:t>
            </a:r>
            <a:r>
              <a:rPr lang="pt-BR" sz="2800" dirty="0" smtClean="0"/>
              <a:t> com toda a contribuição dos povos </a:t>
            </a:r>
            <a:r>
              <a:rPr lang="pt-BR" sz="2800" dirty="0" smtClean="0"/>
              <a:t>tradicionais quilombolas na história</a:t>
            </a:r>
            <a:r>
              <a:rPr lang="pt-BR" sz="2800" dirty="0"/>
              <a:t>.</a:t>
            </a:r>
            <a:endParaRPr lang="pt-BR" sz="2800" dirty="0" smtClean="0"/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/>
          </a:bodyPr>
          <a:lstStyle/>
          <a:p>
            <a:pPr marL="742950" indent="-742950"/>
            <a:r>
              <a:rPr lang="pt-BR" b="1" dirty="0">
                <a:latin typeface="+mn-lt"/>
              </a:rPr>
              <a:t>Reflexões/Desafios</a:t>
            </a:r>
            <a:endParaRPr lang="pt-BR" b="1" dirty="0">
              <a:latin typeface="+mn-lt"/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Colegas, o engajamento da escola na luta antirracista é possível, e exige a revisita de todos os seus espaços, dinâmicas e </a:t>
            </a:r>
            <a:r>
              <a:rPr lang="pt-BR" dirty="0" smtClean="0"/>
              <a:t>processos.</a:t>
            </a:r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 </a:t>
            </a:r>
            <a:r>
              <a:rPr lang="pt-BR" dirty="0"/>
              <a:t>I</a:t>
            </a:r>
            <a:r>
              <a:rPr lang="pt-BR" dirty="0" smtClean="0"/>
              <a:t>mportante </a:t>
            </a:r>
            <a:r>
              <a:rPr lang="pt-BR" dirty="0" smtClean="0"/>
              <a:t>que educadoras e educadores reconheçam o impacto da socialização racista </a:t>
            </a:r>
            <a:r>
              <a:rPr lang="pt-BR" dirty="0" smtClean="0"/>
              <a:t> e que </a:t>
            </a:r>
            <a:r>
              <a:rPr lang="pt-BR" dirty="0" smtClean="0"/>
              <a:t>atuem de maneira a promover o afastamento dos estereótipos raciais incidindo para uma vivência de cidadania plena que permita a </a:t>
            </a:r>
            <a:r>
              <a:rPr lang="pt-BR" dirty="0" smtClean="0"/>
              <a:t>comunidade escolar</a:t>
            </a:r>
            <a:r>
              <a:rPr lang="pt-BR" dirty="0" smtClean="0"/>
              <a:t> vivenciar </a:t>
            </a:r>
            <a:r>
              <a:rPr lang="pt-BR" dirty="0" smtClean="0"/>
              <a:t>plenamente sua humanidade e </a:t>
            </a:r>
            <a:r>
              <a:rPr lang="pt-BR" dirty="0" smtClean="0"/>
              <a:t>desenvolver </a:t>
            </a:r>
            <a:r>
              <a:rPr lang="pt-BR" dirty="0" smtClean="0"/>
              <a:t>completamente seus potenciais</a:t>
            </a:r>
            <a:r>
              <a:rPr lang="pt-BR" dirty="0" smtClean="0"/>
              <a:t>.</a:t>
            </a:r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Por fim, estamos num processo que vale a pena! Contamos com a histórica  parceria, qualidade e engajamento profissional de cada um e cada uma na promoção da educação escolar quilombola em SC.</a:t>
            </a:r>
          </a:p>
          <a:p>
            <a:pPr marL="0" indent="0" algn="just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 fontScale="90000"/>
          </a:bodyPr>
          <a:lstStyle/>
          <a:p>
            <a:pPr marL="742950" indent="-742950"/>
            <a:r>
              <a:rPr lang="pt-BR" b="1" dirty="0" smtClean="0">
                <a:latin typeface="+mn-lt"/>
              </a:rPr>
              <a:t/>
            </a:r>
            <a:br>
              <a:rPr lang="pt-BR" b="1" dirty="0" smtClean="0">
                <a:latin typeface="+mn-lt"/>
              </a:rPr>
            </a:br>
            <a:r>
              <a:rPr lang="pt-BR" b="1" dirty="0" smtClean="0">
                <a:latin typeface="+mn-lt"/>
              </a:rPr>
              <a:t>Leituras complementares</a:t>
            </a:r>
            <a:br>
              <a:rPr lang="pt-BR" b="1" dirty="0" smtClean="0">
                <a:latin typeface="+mn-lt"/>
              </a:rPr>
            </a:br>
            <a:endParaRPr lang="pt-BR" b="1" dirty="0">
              <a:latin typeface="+mn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71472" y="1981994"/>
            <a:ext cx="8143931" cy="4589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" y="-1"/>
            <a:ext cx="1309953" cy="173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580" y="0"/>
            <a:ext cx="1337036" cy="1669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429420" cy="1143000"/>
          </a:xfrm>
        </p:spPr>
        <p:txBody>
          <a:bodyPr>
            <a:normAutofit fontScale="90000"/>
          </a:bodyPr>
          <a:lstStyle/>
          <a:p>
            <a:pPr marL="742950" indent="-742950"/>
            <a:r>
              <a:rPr lang="pt-BR" b="1" dirty="0" smtClean="0">
                <a:latin typeface="+mn-lt"/>
              </a:rPr>
              <a:t/>
            </a:r>
            <a:br>
              <a:rPr lang="pt-BR" b="1" dirty="0" smtClean="0">
                <a:latin typeface="+mn-lt"/>
              </a:rPr>
            </a:br>
            <a:r>
              <a:rPr lang="pt-BR" b="1" dirty="0" smtClean="0">
                <a:latin typeface="+mn-lt"/>
              </a:rPr>
              <a:t/>
            </a:r>
            <a:br>
              <a:rPr lang="pt-BR" b="1" dirty="0" smtClean="0">
                <a:latin typeface="+mn-lt"/>
              </a:rPr>
            </a:br>
            <a:endParaRPr lang="pt-BR" b="1" dirty="0">
              <a:latin typeface="+mn-lt"/>
            </a:endParaRP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dirty="0" smtClean="0"/>
          </a:p>
          <a:p>
            <a:pPr algn="ctr">
              <a:buNone/>
            </a:pPr>
            <a:r>
              <a:rPr lang="pt-BR" dirty="0" smtClean="0"/>
              <a:t>“A história é um profeta com o olhar voltado para trás: pelo o que foi e contra o que foi, anuncia o que será”.</a:t>
            </a:r>
          </a:p>
          <a:p>
            <a:pPr algn="ctr">
              <a:buNone/>
            </a:pPr>
            <a:r>
              <a:rPr lang="pt-BR" dirty="0" smtClean="0"/>
              <a:t> </a:t>
            </a:r>
            <a:r>
              <a:rPr lang="pt-BR" sz="1600" dirty="0" smtClean="0"/>
              <a:t>Eduardo Galeano. As Veias Abertas da América Latina</a:t>
            </a:r>
          </a:p>
          <a:p>
            <a:pPr algn="ctr">
              <a:buNone/>
            </a:pPr>
            <a:endParaRPr lang="pt-BR" sz="1600" dirty="0" smtClean="0"/>
          </a:p>
          <a:p>
            <a:pPr algn="ctr">
              <a:buNone/>
            </a:pPr>
            <a:endParaRPr lang="pt-BR" sz="1600" dirty="0" smtClean="0"/>
          </a:p>
          <a:p>
            <a:pPr algn="just">
              <a:buNone/>
            </a:pP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599592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1093</Words>
  <Application>Microsoft Office PowerPoint</Application>
  <PresentationFormat>Apresentação na tela (4:3)</PresentationFormat>
  <Paragraphs>86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Apresentação do PowerPoint</vt:lpstr>
      <vt:lpstr>Apresentação do PowerPoint</vt:lpstr>
      <vt:lpstr>Considerações iniciais</vt:lpstr>
      <vt:lpstr>Considerações iniciais</vt:lpstr>
      <vt:lpstr>Objetivos </vt:lpstr>
      <vt:lpstr>Público-alvo </vt:lpstr>
      <vt:lpstr>Formação de gestores e professores e professoras</vt:lpstr>
      <vt:lpstr>Formação de gestores e professores e professoras</vt:lpstr>
      <vt:lpstr>Formação de gestores e professores e professoras</vt:lpstr>
      <vt:lpstr>Formação de gestores e professores e professoras</vt:lpstr>
      <vt:lpstr>Formação de gestor/as e professor/as</vt:lpstr>
      <vt:lpstr>Reflexões/Desafios </vt:lpstr>
      <vt:lpstr>Reflexões/Desafios</vt:lpstr>
      <vt:lpstr>Reflexões/Desafios</vt:lpstr>
      <vt:lpstr>Reflexões/Desafios</vt:lpstr>
      <vt:lpstr> Leituras complementares </vt:lpstr>
      <vt:lpstr> 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Cesar Cassian Dalla Rosa</dc:creator>
  <cp:lastModifiedBy>Maria Benedita da Silva Prim</cp:lastModifiedBy>
  <cp:revision>47</cp:revision>
  <dcterms:created xsi:type="dcterms:W3CDTF">2018-12-18T15:21:36Z</dcterms:created>
  <dcterms:modified xsi:type="dcterms:W3CDTF">2018-12-26T21:27:34Z</dcterms:modified>
</cp:coreProperties>
</file>