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9926638" cy="67976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A384"/>
    <a:srgbClr val="5FA161"/>
    <a:srgbClr val="AFCCA4"/>
    <a:srgbClr val="EFF8EE"/>
    <a:srgbClr val="D7EDD3"/>
    <a:srgbClr val="BEE4C4"/>
    <a:srgbClr val="A0D8A9"/>
    <a:srgbClr val="AEC6B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A5870-AC28-4EEA-BF40-5CADC7A4E6CF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C6F8B-B29C-43A1-B8D5-6B399700FBE9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4466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0751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67486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67495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4900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08246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0129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81654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7846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64854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55186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8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EFACC-191C-4CD9-938B-23B9B6816AA2}" type="datetimeFigureOut">
              <a:rPr lang="pt-BR" smtClean="0"/>
              <a:pPr/>
              <a:t>04/01/2019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CC9B3-A8CE-4218-B646-9A07264B16A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44995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61" y="3030"/>
            <a:ext cx="6926623" cy="115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15615" y="1143768"/>
            <a:ext cx="6926624" cy="1200329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EDUCAÇÃO, ADOLESCENTES E USO DE DROGAS: ABORDAGENS NECESSÁRIAS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062794" y="3149082"/>
            <a:ext cx="50045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Arial Black" panose="020B0A04020102020204" pitchFamily="34" charset="0"/>
              </a:rPr>
              <a:t>ORIENTAÇÕES PARA APLICAÇÃO DO CADERNO PEDAGÓGICO</a:t>
            </a:r>
          </a:p>
          <a:p>
            <a:pPr algn="ctr"/>
            <a:endParaRPr lang="pt-BR" sz="3200" b="1" dirty="0" smtClean="0">
              <a:latin typeface="Arial Black" panose="020B0A04020102020204" pitchFamily="34" charset="0"/>
            </a:endParaRPr>
          </a:p>
          <a:p>
            <a:pPr algn="ctr"/>
            <a:r>
              <a:rPr lang="pt-BR" sz="3200" i="1" dirty="0" smtClean="0">
                <a:latin typeface="Arial Black" panose="020B0A04020102020204" pitchFamily="34" charset="0"/>
              </a:rPr>
              <a:t>2019</a:t>
            </a:r>
            <a:endParaRPr lang="pt-BR" sz="3200" dirty="0" smtClean="0"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155734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1" y="2282928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2" y="3426696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4570464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714232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6117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04941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59859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58" y="5714232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76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9762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38773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SUMÁRIO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42910" y="1500174"/>
            <a:ext cx="8001056" cy="5262979"/>
          </a:xfrm>
          <a:prstGeom prst="rect">
            <a:avLst/>
          </a:prstGeom>
          <a:solidFill>
            <a:srgbClr val="71A38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Apresentação do material e organização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Publicações do NEPRE/SED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Objetivos e público-alvo do material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1 -  Fundamentos para a prevenção escolar ao uso de drogas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2 – Subsídios para a elaboração de Projetos de Prevenção Escolar</a:t>
            </a:r>
          </a:p>
          <a:p>
            <a:pPr marL="457200" indent="-4572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v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Encaminhamentos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54162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2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Apresentação do Material  e  Organização</a:t>
            </a:r>
          </a:p>
          <a:p>
            <a:pPr algn="ctr"/>
            <a:endParaRPr lang="pt-BR" sz="11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00034" y="1357298"/>
            <a:ext cx="79296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Perpetua" pitchFamily="18" charset="0"/>
              </a:rPr>
              <a:t>Este é o segundo Caderno Pedagógico escrito pelo </a:t>
            </a:r>
            <a:r>
              <a:rPr lang="pt-BR" b="1" dirty="0" smtClean="0">
                <a:latin typeface="Perpetua" pitchFamily="18" charset="0"/>
              </a:rPr>
              <a:t>Núcleo de Educação, Prevenção, Atenção e Atendimento às Violências na Escola da Secretaria de Estado da Educação (NEPRE/SED) </a:t>
            </a:r>
            <a:r>
              <a:rPr lang="pt-BR" dirty="0" smtClean="0">
                <a:latin typeface="Perpetua" pitchFamily="18" charset="0"/>
              </a:rPr>
              <a:t>após dois anos de estudos sistemáticos, como exige uma temática tão complexa quanto é a das adolescências e o uso de drogas.</a:t>
            </a:r>
          </a:p>
          <a:p>
            <a:pPr algn="just"/>
            <a:endParaRPr lang="pt-BR" dirty="0" smtClean="0">
              <a:latin typeface="Perpetua" pitchFamily="18" charset="0"/>
            </a:endParaRPr>
          </a:p>
          <a:p>
            <a:pPr algn="just"/>
            <a:r>
              <a:rPr lang="pt-BR" dirty="0" smtClean="0">
                <a:latin typeface="Perpetua" pitchFamily="18" charset="0"/>
              </a:rPr>
              <a:t>Ele é resultado de um trabalho coletivo e sob a consultoria de especialista na área de prevenção. Está organizado em duas partes. A primeira, trabalha com conceitos, fundamentos e temas que costumam ser tabus. Discursa sobre educação, adolescências, condutas de risco e proteção na adolescência, o uso de drogas na relação com contextos escolares , aborda ainda a prevenção ao uso de drogas, princípios para uma ação preventiva e modelos de prevenção a superar. Já a segunda parte dedica-se a discutir e apresentar subsídios para a comunidade escolar elaborar projetos de prevenção escolar, indica passos e traz alguns princípios ligados a atenção na escola e o cuidado de si e do outro.</a:t>
            </a:r>
          </a:p>
          <a:p>
            <a:pPr algn="just"/>
            <a:r>
              <a:rPr lang="pt-BR" dirty="0" smtClean="0">
                <a:latin typeface="Perpetua" pitchFamily="18" charset="0"/>
              </a:rPr>
              <a:t>Traz ainda uma bibliografia  de apoio para ajudar a escola a fundamentar e operacionalizar seus projetos.</a:t>
            </a:r>
          </a:p>
          <a:p>
            <a:pPr algn="ctr"/>
            <a:endParaRPr lang="pt-BR" dirty="0" smtClean="0">
              <a:latin typeface="Perpet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54162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2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Publicações do NEPRE/SED</a:t>
            </a:r>
          </a:p>
          <a:p>
            <a:pPr algn="ctr"/>
            <a:r>
              <a:rPr lang="pt-BR" sz="11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(Todas podem ser encontradas no Portal da SED)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42844" y="1285860"/>
            <a:ext cx="792961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latin typeface="Perpetua" pitchFamily="18" charset="0"/>
              </a:rPr>
              <a:t>A primeira publicação foi em 2011 com  o lançamento da Política de Educação, Prevenção, Atenção e Atendimento às Violências na Escola  que instituiu os </a:t>
            </a:r>
            <a:r>
              <a:rPr lang="pt-BR" dirty="0" err="1" smtClean="0">
                <a:latin typeface="Perpetua" pitchFamily="18" charset="0"/>
              </a:rPr>
              <a:t>NEPREs</a:t>
            </a:r>
            <a:r>
              <a:rPr lang="pt-BR" dirty="0" smtClean="0">
                <a:latin typeface="Perpetua" pitchFamily="18" charset="0"/>
              </a:rPr>
              <a:t>. </a:t>
            </a:r>
          </a:p>
          <a:p>
            <a:pPr algn="just"/>
            <a:endParaRPr lang="pt-BR" dirty="0" smtClean="0">
              <a:latin typeface="Perpetua" pitchFamily="18" charset="0"/>
            </a:endParaRPr>
          </a:p>
          <a:p>
            <a:pPr algn="just"/>
            <a:r>
              <a:rPr lang="pt-BR" dirty="0" smtClean="0">
                <a:latin typeface="Perpetua" pitchFamily="18" charset="0"/>
              </a:rPr>
              <a:t>Em 2015 é lançado o 1º Caderno Pedagógico intitulado Reflexões para a Implementação da Política  de Educação, Prevenção, Atenção e Atendimento às Violências na Escola , com o objetivo principal deste caderno é apresentar subsídios a todos os profissionais da educação, especificamente aos coordenadores dos Núcleos de Educação e Prevenção às Violências na Escola\NEPRE, para que possam atuar nas ações de prevenção e nas situações de ocorrência de violências na escola.</a:t>
            </a:r>
          </a:p>
          <a:p>
            <a:pPr algn="just"/>
            <a:endParaRPr lang="pt-BR" dirty="0" smtClean="0">
              <a:latin typeface="Perpetua" pitchFamily="18" charset="0"/>
            </a:endParaRPr>
          </a:p>
          <a:p>
            <a:pPr algn="just"/>
            <a:r>
              <a:rPr lang="pt-BR" dirty="0" smtClean="0">
                <a:latin typeface="Perpetua" pitchFamily="18" charset="0"/>
              </a:rPr>
              <a:t>Em 2016 o NEPRE participa da escrita do 1º Caderno Pedagógico Educação e Diversidades objetivando contribuir com os professores na consolidação de ações pedagógicas voltadas à diversidade e à promoção de escolas como espaços educadores sustentáveis. </a:t>
            </a:r>
          </a:p>
          <a:p>
            <a:pPr algn="just"/>
            <a:endParaRPr lang="pt-BR" dirty="0" smtClean="0">
              <a:latin typeface="Perpetua" pitchFamily="18" charset="0"/>
            </a:endParaRPr>
          </a:p>
          <a:p>
            <a:pPr algn="just"/>
            <a:r>
              <a:rPr lang="pt-BR" dirty="0" smtClean="0">
                <a:latin typeface="Perpetua" pitchFamily="18" charset="0"/>
              </a:rPr>
              <a:t>Neste ano de 2018 o NEPRE publica dois cadernos:</a:t>
            </a:r>
          </a:p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Perpetua" pitchFamily="18" charset="0"/>
              </a:rPr>
              <a:t> a segunda edição  revisada e atualizada da Política, lançada em 2011; e </a:t>
            </a:r>
          </a:p>
          <a:p>
            <a:pPr algn="just"/>
            <a:endParaRPr lang="pt-BR" dirty="0" smtClean="0">
              <a:latin typeface="Perpetua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BR" dirty="0" smtClean="0">
                <a:latin typeface="Perpetua" pitchFamily="18" charset="0"/>
              </a:rPr>
              <a:t> este segundo Caderno  Pedagógico, intitulado Educação, adolescentes e uso de drogas: abordagens necessárias </a:t>
            </a:r>
          </a:p>
        </p:txBody>
      </p:sp>
      <p:pic>
        <p:nvPicPr>
          <p:cNvPr id="2" name="Picture 2" descr="violencia peq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2462" y="1214422"/>
            <a:ext cx="887457" cy="744254"/>
          </a:xfrm>
          <a:prstGeom prst="rect">
            <a:avLst/>
          </a:prstGeom>
          <a:noFill/>
        </p:spPr>
      </p:pic>
      <p:pic>
        <p:nvPicPr>
          <p:cNvPr id="1028" name="Picture 4" descr="politicas prevenca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2462" y="2285992"/>
            <a:ext cx="857256" cy="1143008"/>
          </a:xfrm>
          <a:prstGeom prst="rect">
            <a:avLst/>
          </a:prstGeom>
          <a:noFill/>
        </p:spPr>
      </p:pic>
      <p:pic>
        <p:nvPicPr>
          <p:cNvPr id="1030" name="Picture 6" descr="educaÃ§Ã£o e diversidad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2462" y="3929066"/>
            <a:ext cx="857256" cy="1000132"/>
          </a:xfrm>
          <a:prstGeom prst="rect">
            <a:avLst/>
          </a:prstGeom>
          <a:noFill/>
        </p:spPr>
      </p:pic>
      <p:pic>
        <p:nvPicPr>
          <p:cNvPr id="16386" name="Picture 2" descr="Drogas pq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15338" y="5643578"/>
            <a:ext cx="760798" cy="1071546"/>
          </a:xfrm>
          <a:prstGeom prst="rect">
            <a:avLst/>
          </a:prstGeom>
          <a:noFill/>
        </p:spPr>
      </p:pic>
      <p:pic>
        <p:nvPicPr>
          <p:cNvPr id="16388" name="Picture 4" descr="ViolÃªncia pq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4857760"/>
            <a:ext cx="735097" cy="10353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54162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2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Objetivos e </a:t>
            </a:r>
            <a:r>
              <a:rPr lang="pt-BR" sz="22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Público-alvo</a:t>
            </a:r>
            <a:r>
              <a:rPr lang="pt-BR" sz="2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do Material</a:t>
            </a:r>
          </a:p>
          <a:p>
            <a:pPr algn="ctr"/>
            <a:endParaRPr lang="pt-BR" sz="11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00034" y="1357298"/>
            <a:ext cx="7929618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Este Caderno visa </a:t>
            </a:r>
            <a:r>
              <a:rPr lang="pt-BR" b="1" dirty="0" smtClean="0">
                <a:latin typeface="Perpetua" pitchFamily="18" charset="0"/>
              </a:rPr>
              <a:t>subsidiar a ação </a:t>
            </a:r>
            <a:r>
              <a:rPr lang="pt-BR" b="1" dirty="0" smtClean="0">
                <a:latin typeface="Perpetua" pitchFamily="18" charset="0"/>
              </a:rPr>
              <a:t>pedagógica de </a:t>
            </a:r>
            <a:r>
              <a:rPr lang="pt-BR" b="1" dirty="0" smtClean="0">
                <a:latin typeface="Perpetua" pitchFamily="18" charset="0"/>
              </a:rPr>
              <a:t>profissionais da educação </a:t>
            </a:r>
            <a:r>
              <a:rPr lang="pt-BR" dirty="0" smtClean="0">
                <a:latin typeface="Perpetua" pitchFamily="18" charset="0"/>
              </a:rPr>
              <a:t>em complementação a outros materiais que as escolas já receberam no âmbito da prevenção às condutas de risco de adolescentes, vinculadas ao uso e abuso de drogas. Com ele pretende-se auxiliar profissionais da educação a produzir um olhar crítico, e seus estudantes a tomar decisões referendadas por saberes científicos que os conduzam ao encontro de soluções compartilhadas para problemas que lhes afligem individual e coletivamente.</a:t>
            </a:r>
          </a:p>
          <a:p>
            <a:pPr algn="just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Neste sentido, </a:t>
            </a:r>
            <a:r>
              <a:rPr lang="pt-BR" b="1" dirty="0" smtClean="0">
                <a:latin typeface="Perpetua" pitchFamily="18" charset="0"/>
              </a:rPr>
              <a:t>o material destina-se à escola e à profissionais que nela atuam</a:t>
            </a:r>
            <a:r>
              <a:rPr lang="pt-BR" dirty="0" smtClean="0">
                <a:latin typeface="Perpetua" pitchFamily="18" charset="0"/>
              </a:rPr>
              <a:t>. </a:t>
            </a:r>
          </a:p>
          <a:p>
            <a:pPr algn="ctr"/>
            <a:endParaRPr lang="pt-BR" dirty="0" smtClean="0">
              <a:latin typeface="Perpet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54162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457200" indent="-457200" algn="ctr"/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1 -  Fundamentos para a prevenção escolar ao uso de drogas</a:t>
            </a:r>
          </a:p>
          <a:p>
            <a:pPr marL="457200" indent="-457200" algn="ctr"/>
            <a:endParaRPr lang="pt-BR" sz="11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00034" y="1357298"/>
            <a:ext cx="792961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Na primeira parte do caderno,  está descrita a </a:t>
            </a:r>
            <a:r>
              <a:rPr lang="pt-BR" b="1" dirty="0" smtClean="0">
                <a:latin typeface="Perpetua" pitchFamily="18" charset="0"/>
              </a:rPr>
              <a:t>dimensão teórico-conceitual </a:t>
            </a:r>
            <a:r>
              <a:rPr lang="pt-BR" dirty="0" smtClean="0">
                <a:latin typeface="Perpetua" pitchFamily="18" charset="0"/>
              </a:rPr>
              <a:t>envolvida no tema.  Material de uso exclusivo em estudos e formações de professores e professoras, equipe pedagógica e gestora da escola.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Este é um </a:t>
            </a:r>
            <a:r>
              <a:rPr lang="pt-BR" b="1" dirty="0" smtClean="0">
                <a:latin typeface="Perpetua" pitchFamily="18" charset="0"/>
              </a:rPr>
              <a:t>material para subsidiar a prática pedagógica </a:t>
            </a:r>
            <a:r>
              <a:rPr lang="pt-BR" dirty="0" smtClean="0">
                <a:latin typeface="Perpetua" pitchFamily="18" charset="0"/>
              </a:rPr>
              <a:t>frente as atuais demandas de adolescentes e jovens. É um importante material visto que, na grande maioria das vezes, a formação de profissionais da educação não aborda a temática. Esta parte destina-se à professores, não deve ser considerado material didático ou para uso em sala de aula, mas um complemento à formação pedagógica.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Propõe-se para este caderno temas complexos que costumam aparecer nas escolas, na voz de estudantes, que os acessam via </a:t>
            </a:r>
            <a:r>
              <a:rPr lang="pt-BR" dirty="0" smtClean="0">
                <a:latin typeface="Perpetua" pitchFamily="18" charset="0"/>
              </a:rPr>
              <a:t>internet e no seu convívio social. </a:t>
            </a:r>
            <a:r>
              <a:rPr lang="pt-BR" dirty="0" smtClean="0">
                <a:latin typeface="Perpetua" pitchFamily="18" charset="0"/>
              </a:rPr>
              <a:t>Nosso objetivo é suscitar entre os profissionais da educação  o conhecimento desses pontos de vista levando a debates profundos que permitam </a:t>
            </a:r>
            <a:r>
              <a:rPr lang="pt-BR" b="1" dirty="0" smtClean="0">
                <a:latin typeface="Perpetua" pitchFamily="18" charset="0"/>
              </a:rPr>
              <a:t>abordar a temática com maior chance de alcançarem seus estudantes</a:t>
            </a:r>
            <a:r>
              <a:rPr lang="pt-BR" dirty="0" smtClean="0">
                <a:latin typeface="Perpetua" pitchFamily="18" charset="0"/>
              </a:rPr>
              <a:t>, ajudando-os a resistir ao uso de drogas e compreender o cenário social que os enreda em circunstâncias que, uma vez iniciadas, marcam suas vidas negativamente, quando não as suprime.</a:t>
            </a:r>
          </a:p>
        </p:txBody>
      </p:sp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54162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457200" indent="-457200" algn="ctr"/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2 - Subsídios para a elaboração de Projetos de Prevenção Escolar</a:t>
            </a:r>
          </a:p>
          <a:p>
            <a:pPr marL="457200" indent="-457200" algn="ctr"/>
            <a:endParaRPr lang="pt-BR" sz="11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00034" y="1357298"/>
            <a:ext cx="792961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Esta é uma parte mais prática que pretende indicar alguns passos possíveis para a elaboração de um projeto preventivo com ações educativas sistemáticas, planejadas coletivamente pela comunidade escolar.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Parte do princípio de que a escola que acolhe, ouve, respeita, propõe, desafia </a:t>
            </a:r>
            <a:r>
              <a:rPr lang="pt-BR" dirty="0" smtClean="0">
                <a:latin typeface="Perpetua" pitchFamily="18" charset="0"/>
              </a:rPr>
              <a:t>e </a:t>
            </a:r>
            <a:r>
              <a:rPr lang="pt-BR" dirty="0" smtClean="0">
                <a:latin typeface="Perpetua" pitchFamily="18" charset="0"/>
              </a:rPr>
              <a:t>constrói parceria com as famílias pode se tornar um importante </a:t>
            </a:r>
            <a:r>
              <a:rPr lang="pt-BR" dirty="0" err="1" smtClean="0">
                <a:latin typeface="Perpetua" pitchFamily="18" charset="0"/>
              </a:rPr>
              <a:t>espaçoestratégia</a:t>
            </a:r>
            <a:r>
              <a:rPr lang="pt-BR" dirty="0" smtClean="0">
                <a:latin typeface="Perpetua" pitchFamily="18" charset="0"/>
              </a:rPr>
              <a:t> </a:t>
            </a:r>
            <a:r>
              <a:rPr lang="pt-BR" dirty="0" smtClean="0">
                <a:latin typeface="Perpetua" pitchFamily="18" charset="0"/>
              </a:rPr>
              <a:t>de combate ao uso de drogas. Por isso, apresenta alguns procedimentos, um passo a passo e um </a:t>
            </a:r>
            <a:r>
              <a:rPr lang="pt-BR" dirty="0" err="1" smtClean="0">
                <a:latin typeface="Perpetua" pitchFamily="18" charset="0"/>
              </a:rPr>
              <a:t>check-list</a:t>
            </a:r>
            <a:r>
              <a:rPr lang="pt-BR" dirty="0" smtClean="0">
                <a:latin typeface="Perpetua" pitchFamily="18" charset="0"/>
              </a:rPr>
              <a:t> com indicadores a serem considerados na elaboração de Projetos Preventivos.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Destaca ainda a importância do NEPRE/Escola, que deve discutir e estudar formas para a sustentabilidade e continuidade destes projetos preventivos garantindo o planejamento de algo sistemático e não pontual, a inclusão no projeto político pedagógico da escola e com enfoque em sua continuidade ao longo do calendário  e, por fim, com articulação da rede interna e externa da escola, bem como com as famílias.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Alguns relatos de experiência são apresentados para ajudar a elucidar procedimentos de atenção, escuta, acolhimento e </a:t>
            </a:r>
            <a:r>
              <a:rPr lang="pt-BR" dirty="0" smtClean="0">
                <a:latin typeface="Perpetua" pitchFamily="18" charset="0"/>
              </a:rPr>
              <a:t>cuidado, </a:t>
            </a:r>
            <a:r>
              <a:rPr lang="pt-BR" dirty="0" smtClean="0">
                <a:latin typeface="Perpetua" pitchFamily="18" charset="0"/>
              </a:rPr>
              <a:t>tão importantes na escola.    </a:t>
            </a:r>
          </a:p>
        </p:txBody>
      </p:sp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13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0" y="0"/>
            <a:ext cx="1115615" cy="114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071538" y="1"/>
            <a:ext cx="7000924" cy="1154162"/>
          </a:xfrm>
          <a:prstGeom prst="rect">
            <a:avLst/>
          </a:prstGeom>
          <a:solidFill>
            <a:srgbClr val="BEE4C4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457200" indent="-457200" algn="ctr"/>
            <a:r>
              <a:rPr lang="pt-BR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ENCAMINHAMENTOS</a:t>
            </a:r>
          </a:p>
          <a:p>
            <a:pPr marL="457200" indent="-457200" algn="ctr"/>
            <a:endParaRPr lang="pt-BR" sz="11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00034" y="1357298"/>
            <a:ext cx="7929618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dirty="0" smtClean="0">
                <a:latin typeface="Perpetua" pitchFamily="18" charset="0"/>
              </a:rPr>
              <a:t>Partindo do princípio de que uma abordagem preventiva deve buscar  uma visão sistêmica do uso de drogas, em consonância com a concepção pedagógica da </a:t>
            </a:r>
            <a:r>
              <a:rPr lang="pt-BR" dirty="0" smtClean="0">
                <a:latin typeface="Perpetua" pitchFamily="18" charset="0"/>
              </a:rPr>
              <a:t>escola e </a:t>
            </a:r>
            <a:r>
              <a:rPr lang="pt-BR" dirty="0" smtClean="0">
                <a:latin typeface="Perpetua" pitchFamily="18" charset="0"/>
              </a:rPr>
              <a:t>pautada na visão </a:t>
            </a:r>
            <a:r>
              <a:rPr lang="pt-BR" dirty="0" err="1" smtClean="0">
                <a:latin typeface="Perpetua" pitchFamily="18" charset="0"/>
              </a:rPr>
              <a:t>integralizadora</a:t>
            </a:r>
            <a:r>
              <a:rPr lang="pt-BR" dirty="0" smtClean="0">
                <a:latin typeface="Perpetua" pitchFamily="18" charset="0"/>
              </a:rPr>
              <a:t> do ato educativo,  sugerimos como encaminhamentos para este caderno:</a:t>
            </a:r>
          </a:p>
          <a:p>
            <a:pPr lvl="1" algn="just">
              <a:buFont typeface="Wingdings" pitchFamily="2" charset="2"/>
              <a:buChar char="v"/>
            </a:pPr>
            <a:r>
              <a:rPr lang="pt-BR" dirty="0" smtClean="0">
                <a:latin typeface="Perpetua" pitchFamily="18" charset="0"/>
              </a:rPr>
              <a:t> Estudo e formações entre profissionais da educação sobre a temática;</a:t>
            </a:r>
          </a:p>
          <a:p>
            <a:pPr lvl="1"/>
            <a:r>
              <a:rPr lang="pt-BR" dirty="0" smtClean="0">
                <a:solidFill>
                  <a:schemeClr val="bg1">
                    <a:lumMod val="50000"/>
                  </a:schemeClr>
                </a:solidFill>
                <a:latin typeface="Perpetua" pitchFamily="18" charset="0"/>
              </a:rPr>
              <a:t>(Planeje espaços para a leitura e estudo deste material, garantindo o diálogo entre pares)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endParaRPr lang="pt-BR" sz="200" dirty="0" smtClean="0">
              <a:latin typeface="Perpetua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pt-BR" dirty="0" smtClean="0">
                <a:latin typeface="Perpetua" pitchFamily="18" charset="0"/>
              </a:rPr>
              <a:t> Planejamento coletivo de um plano preventivo sistemático de ações </a:t>
            </a:r>
            <a:r>
              <a:rPr lang="pt-BR" dirty="0" smtClean="0">
                <a:latin typeface="Perpetua" pitchFamily="18" charset="0"/>
              </a:rPr>
              <a:t>pedagógicas, </a:t>
            </a:r>
            <a:r>
              <a:rPr lang="pt-BR" dirty="0" smtClean="0">
                <a:latin typeface="Perpetua" pitchFamily="18" charset="0"/>
              </a:rPr>
              <a:t>em consonância com o PPP da escola e partindo da realidade comunitária.</a:t>
            </a:r>
          </a:p>
          <a:p>
            <a:pPr lvl="1" algn="just"/>
            <a:r>
              <a:rPr lang="pt-BR" dirty="0" smtClean="0">
                <a:solidFill>
                  <a:schemeClr val="bg1">
                    <a:lumMod val="50000"/>
                  </a:schemeClr>
                </a:solidFill>
                <a:latin typeface="Perpetua" pitchFamily="18" charset="0"/>
              </a:rPr>
              <a:t>(Siga as orientações da parte 2 deste material)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pt-BR" sz="200" dirty="0" smtClean="0">
              <a:latin typeface="Perpetua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pt-BR" dirty="0" smtClean="0">
                <a:latin typeface="Perpetua" pitchFamily="18" charset="0"/>
              </a:rPr>
              <a:t> Fortalecimento do NEPRE/Escola e suas redes de articulação para discutir a temática e garantir a continuidade do Plano preventivo de forma sistemática</a:t>
            </a:r>
          </a:p>
          <a:p>
            <a:pPr lvl="1" algn="just"/>
            <a:r>
              <a:rPr lang="pt-BR" dirty="0" smtClean="0">
                <a:solidFill>
                  <a:schemeClr val="bg1">
                    <a:lumMod val="50000"/>
                  </a:schemeClr>
                </a:solidFill>
                <a:latin typeface="Perpetua" pitchFamily="18" charset="0"/>
              </a:rPr>
              <a:t>(Leia também a política e conheça as atribuições do NEPRE/Escola)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pt-BR" sz="200" dirty="0" smtClean="0">
              <a:latin typeface="Perpetua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pt-BR" dirty="0" smtClean="0">
                <a:latin typeface="Perpetua" pitchFamily="18" charset="0"/>
              </a:rPr>
              <a:t>  Avaliação constante do processo</a:t>
            </a:r>
          </a:p>
          <a:p>
            <a:pPr lvl="1" algn="just"/>
            <a:r>
              <a:rPr lang="pt-BR" dirty="0" smtClean="0">
                <a:solidFill>
                  <a:schemeClr val="bg1">
                    <a:lumMod val="50000"/>
                  </a:schemeClr>
                </a:solidFill>
                <a:latin typeface="Perpetua" pitchFamily="18" charset="0"/>
              </a:rPr>
              <a:t>(É de fundamental importância prever e criar instrumentos para avaliar todo o processo de construção e execução do Plano Preventivo, bem como das ações realizadas pela escola)</a:t>
            </a:r>
          </a:p>
        </p:txBody>
      </p:sp>
    </p:spTree>
    <p:extLst>
      <p:ext uri="{BB962C8B-B14F-4D97-AF65-F5344CB8AC3E}">
        <p14:creationId xmlns="" xmlns:p14="http://schemas.microsoft.com/office/powerpoint/2010/main" val="33760672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996</Words>
  <Application>Microsoft Office PowerPoint</Application>
  <PresentationFormat>Apresentação na tela (4:3)</PresentationFormat>
  <Paragraphs>62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Cassian Dalla Rosa</dc:creator>
  <cp:lastModifiedBy>Viviane.Rosa</cp:lastModifiedBy>
  <cp:revision>40</cp:revision>
  <dcterms:created xsi:type="dcterms:W3CDTF">2018-12-17T19:13:54Z</dcterms:created>
  <dcterms:modified xsi:type="dcterms:W3CDTF">2019-01-04T20:37:23Z</dcterms:modified>
</cp:coreProperties>
</file>