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66" r:id="rId5"/>
    <p:sldId id="257" r:id="rId6"/>
    <p:sldId id="269" r:id="rId7"/>
    <p:sldId id="258" r:id="rId8"/>
    <p:sldId id="270" r:id="rId9"/>
    <p:sldId id="259" r:id="rId10"/>
    <p:sldId id="271" r:id="rId11"/>
    <p:sldId id="273" r:id="rId12"/>
    <p:sldId id="264" r:id="rId13"/>
    <p:sldId id="261" r:id="rId14"/>
    <p:sldId id="274" r:id="rId15"/>
    <p:sldId id="275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6678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020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863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1485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75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754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9510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6712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869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88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28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9D5D4-FE14-4416-966B-4E8D8C42E2C0}" type="datetimeFigureOut">
              <a:rPr lang="pt-BR" smtClean="0"/>
              <a:pPr/>
              <a:t>19/12/2018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C831A-2765-4326-8D2F-E24A644B8B6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82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d.sc.gov.br/documentos/seminario-estadual-de-politicas-18-a-21-de-outubro-2016/indigena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ed.sc.gov.br/documentos/material-de-estudo-para-concurso-magisterio-indigena-2017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d.sc.gov.br/documentos/formacao-educacao-ambiental-e-diversidade-446/material-indigena-449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ed.sc.gov.br/documentos/seminario-estadual-de-politicas-18-a-21-de-outubro-2016/formacao-sed/4794-lei-11-645-08-luisa-tombini-wittman/file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0"/>
              <a:ext cx="6840000" cy="1155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CaixaDeTexto 3"/>
            <p:cNvSpPr txBox="1"/>
            <p:nvPr/>
          </p:nvSpPr>
          <p:spPr>
            <a:xfrm>
              <a:off x="1187624" y="1124744"/>
              <a:ext cx="6768752" cy="113877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pt-BR" b="1" dirty="0" smtClean="0">
                <a:solidFill>
                  <a:schemeClr val="bg1"/>
                </a:solidFill>
                <a:latin typeface="Arial Black" panose="020B0A04020102020204" pitchFamily="34" charset="0"/>
              </a:endParaRPr>
            </a:p>
            <a:p>
              <a:pPr algn="ctr"/>
              <a:r>
                <a:rPr lang="pt-BR" sz="1600" b="1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POLÍTICA DA SECRETARIA DE ESTADO DA EDUCAÇÃO DE EDUCAÇÃO ESCOLAR INDÍGENA</a:t>
              </a:r>
            </a:p>
            <a:p>
              <a:pPr algn="ctr"/>
              <a:endParaRPr lang="pt-BR" b="1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CaixaDeTexto 7"/>
          <p:cNvSpPr txBox="1"/>
          <p:nvPr/>
        </p:nvSpPr>
        <p:spPr>
          <a:xfrm>
            <a:off x="1376873" y="3356992"/>
            <a:ext cx="63367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ORIENTAÇÕES PARA APLICAÇÃO DO DOCUMENTO</a:t>
            </a:r>
          </a:p>
          <a:p>
            <a:pPr algn="ctr"/>
            <a:endParaRPr lang="pt-BR" sz="3200" b="1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sz="3200" i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2019</a:t>
            </a:r>
            <a:endParaRPr lang="pt-BR" sz="3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85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CaixaDeTexto 6"/>
          <p:cNvSpPr txBox="1"/>
          <p:nvPr/>
        </p:nvSpPr>
        <p:spPr>
          <a:xfrm>
            <a:off x="1877410" y="1052736"/>
            <a:ext cx="5256584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 OBJETIVOS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58138" y="2596020"/>
            <a:ext cx="5275856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PÚBLICO-ALVO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867774" y="4005064"/>
            <a:ext cx="5256584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FORMAÇÃO DE GESTORES(AS)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877410" y="5373216"/>
            <a:ext cx="5256584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DESAFIOS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7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tângulo 9"/>
          <p:cNvSpPr/>
          <p:nvPr/>
        </p:nvSpPr>
        <p:spPr>
          <a:xfrm>
            <a:off x="1857356" y="1428736"/>
            <a:ext cx="564360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BR" sz="2400" dirty="0" smtClean="0"/>
              <a:t>O documento </a:t>
            </a:r>
            <a:r>
              <a:rPr lang="pt-BR" sz="2400" b="1" dirty="0" smtClean="0">
                <a:solidFill>
                  <a:srgbClr val="FF0000"/>
                </a:solidFill>
              </a:rPr>
              <a:t>“Política da Secretaria de Estado da Educação de Educação Escolar Indígena”</a:t>
            </a:r>
            <a:r>
              <a:rPr lang="pt-BR" sz="2400" dirty="0" smtClean="0"/>
              <a:t> é resultado do diálogo entre 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sz="2400" dirty="0" smtClean="0"/>
              <a:t>técnicos(as) da Secretaria de Estado da Educação de Santa Catarina, 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sz="2400" dirty="0" smtClean="0"/>
              <a:t>professores indígenas que representam os povos Guarani, </a:t>
            </a:r>
            <a:r>
              <a:rPr lang="pt-BR" sz="2400" dirty="0" err="1" smtClean="0"/>
              <a:t>Kaingang</a:t>
            </a:r>
            <a:r>
              <a:rPr lang="pt-BR" sz="2400" dirty="0" smtClean="0"/>
              <a:t> e </a:t>
            </a:r>
            <a:r>
              <a:rPr lang="pt-BR" sz="2400" dirty="0" err="1" smtClean="0"/>
              <a:t>Xokleng</a:t>
            </a:r>
            <a:r>
              <a:rPr lang="pt-BR" sz="2400" dirty="0" smtClean="0"/>
              <a:t>/</a:t>
            </a:r>
            <a:r>
              <a:rPr lang="pt-BR" sz="2400" dirty="0" err="1" smtClean="0"/>
              <a:t>Laklanõ</a:t>
            </a:r>
            <a:r>
              <a:rPr lang="pt-BR" sz="2400" dirty="0" smtClean="0"/>
              <a:t> , </a:t>
            </a:r>
          </a:p>
        </p:txBody>
      </p:sp>
    </p:spTree>
    <p:extLst>
      <p:ext uri="{BB962C8B-B14F-4D97-AF65-F5344CB8AC3E}">
        <p14:creationId xmlns:p14="http://schemas.microsoft.com/office/powerpoint/2010/main" val="20637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tângulo 9"/>
          <p:cNvSpPr/>
          <p:nvPr/>
        </p:nvSpPr>
        <p:spPr>
          <a:xfrm>
            <a:off x="1500166" y="1142984"/>
            <a:ext cx="6000792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400" b="1" dirty="0" smtClean="0">
                <a:solidFill>
                  <a:srgbClr val="FF0000"/>
                </a:solidFill>
              </a:rPr>
              <a:t>Ponto significativo: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400" dirty="0" smtClean="0"/>
              <a:t>Participação regular e institucionalizada de representantes das escolas indígenas nos espaços de planejamento e gestão, como a Secretaria de Estado de Educação, as Gerências Regionais de Educação e a Coordenadoria de Educação da Grande Florianópolis.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pt-BR" sz="2400" dirty="0" smtClean="0"/>
              <a:t>Esta participação é materializada por meio da implementação/revitalização do </a:t>
            </a:r>
            <a:r>
              <a:rPr lang="pt-BR" sz="2400" b="1" u="sng" dirty="0" smtClean="0"/>
              <a:t>Núcleo de Educação Escolar Indígena - NEI</a:t>
            </a:r>
            <a:endParaRPr lang="pt-BR" sz="2400" dirty="0" smtClean="0"/>
          </a:p>
        </p:txBody>
      </p:sp>
    </p:spTree>
    <p:extLst>
      <p:ext uri="{BB962C8B-B14F-4D97-AF65-F5344CB8AC3E}">
        <p14:creationId xmlns:p14="http://schemas.microsoft.com/office/powerpoint/2010/main" val="206374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500166" y="1142984"/>
            <a:ext cx="607223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000" dirty="0" smtClean="0"/>
              <a:t>Orientar para a melhor maneira de apreciar e utilizar este documento, sobretudo, em contexto de formações continuadas, voltadas especialmente à gestão da Educação Escolar Indígena em Santa Catarina, seja na Secretaria de Estado da Educação, Gerências Regionais, Coordenadoria de Educação da </a:t>
            </a:r>
            <a:r>
              <a:rPr lang="pt-BR" sz="2000" dirty="0" err="1" smtClean="0"/>
              <a:t>Gde</a:t>
            </a:r>
            <a:r>
              <a:rPr lang="pt-BR" sz="2000" dirty="0" smtClean="0"/>
              <a:t> </a:t>
            </a:r>
            <a:r>
              <a:rPr lang="pt-BR" sz="2000" dirty="0" err="1" smtClean="0"/>
              <a:t>Fpolis</a:t>
            </a:r>
            <a:r>
              <a:rPr lang="pt-BR" sz="2000" dirty="0" smtClean="0"/>
              <a:t> e escolas indígenas. 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pt-BR" sz="2000" dirty="0" smtClean="0"/>
              <a:t>Constituir a partir deste movimento, o Núcleo de Educação Escolar Indígena – NEI nos espaços onde se faz necessária a participação de representações indígenas, e que é pormenorizado  no Cap. 5 (p. 36) do documento “Política </a:t>
            </a:r>
            <a:r>
              <a:rPr lang="pt-BR" sz="2000" dirty="0"/>
              <a:t>da Secretaria de Estado da Educação de Educação Escolar Indígena</a:t>
            </a:r>
            <a:r>
              <a:rPr lang="pt-BR" sz="2000" dirty="0" smtClean="0"/>
              <a:t>”. </a:t>
            </a:r>
          </a:p>
          <a:p>
            <a:pPr algn="just"/>
            <a:endParaRPr lang="pt-BR" sz="1000" dirty="0" smtClean="0"/>
          </a:p>
          <a:p>
            <a:pPr algn="just"/>
            <a:endParaRPr lang="pt-BR" sz="1000" dirty="0" smtClean="0"/>
          </a:p>
          <a:p>
            <a:pPr algn="just"/>
            <a:endParaRPr lang="pt-BR" sz="1000" dirty="0"/>
          </a:p>
          <a:p>
            <a:pPr algn="just"/>
            <a:endParaRPr lang="pt-BR" sz="1000" dirty="0" smtClean="0"/>
          </a:p>
          <a:p>
            <a:pPr algn="just"/>
            <a:endParaRPr lang="pt-BR" sz="10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 OBJETIVOS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571604" y="1571612"/>
            <a:ext cx="61926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pt-BR" sz="2400" dirty="0" smtClean="0"/>
              <a:t>Professores, pais e </a:t>
            </a:r>
            <a:r>
              <a:rPr lang="pt-BR" sz="2400" dirty="0" err="1" smtClean="0"/>
              <a:t>educandos</a:t>
            </a:r>
            <a:r>
              <a:rPr lang="pt-BR" sz="2400" dirty="0" smtClean="0"/>
              <a:t> das escolas indígenas Guarani, </a:t>
            </a:r>
            <a:r>
              <a:rPr lang="pt-BR" sz="2400" dirty="0" err="1" smtClean="0"/>
              <a:t>Kaingang</a:t>
            </a:r>
            <a:r>
              <a:rPr lang="pt-BR" sz="2400" dirty="0" smtClean="0"/>
              <a:t> e </a:t>
            </a:r>
            <a:r>
              <a:rPr lang="pt-BR" sz="2400" dirty="0" err="1" smtClean="0"/>
              <a:t>Xokleng</a:t>
            </a:r>
            <a:r>
              <a:rPr lang="pt-BR" sz="2400" dirty="0" smtClean="0"/>
              <a:t>/</a:t>
            </a:r>
            <a:r>
              <a:rPr lang="pt-BR" sz="2400" dirty="0" err="1" smtClean="0"/>
              <a:t>Laklanõ</a:t>
            </a:r>
            <a:r>
              <a:rPr lang="pt-BR" sz="2400" dirty="0" smtClean="0"/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pt-BR" sz="2400" dirty="0" smtClean="0"/>
              <a:t>Professores, estudantes das escolas  não-indígenas da rede estadual de </a:t>
            </a:r>
            <a:r>
              <a:rPr lang="pt-BR" sz="2400" dirty="0" err="1" smtClean="0"/>
              <a:t>eeducação</a:t>
            </a:r>
            <a:r>
              <a:rPr lang="pt-BR" sz="2400" dirty="0" smtClean="0"/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pt-BR" sz="2400" dirty="0" err="1" smtClean="0"/>
              <a:t>Tecnicos</a:t>
            </a:r>
            <a:r>
              <a:rPr lang="pt-BR" sz="2400" dirty="0" smtClean="0"/>
              <a:t> da SED, </a:t>
            </a:r>
            <a:r>
              <a:rPr lang="pt-BR" sz="2400" dirty="0" err="1" smtClean="0"/>
              <a:t>GEREDs</a:t>
            </a:r>
            <a:r>
              <a:rPr lang="pt-BR" sz="2400" dirty="0" smtClean="0"/>
              <a:t>, Universidades.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PÚBLICO-ALVO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428728" y="785794"/>
            <a:ext cx="6286544" cy="583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1. </a:t>
            </a:r>
            <a:r>
              <a:rPr lang="pt-BR" sz="2000" b="1" dirty="0" smtClean="0"/>
              <a:t>Gerências Regionais de Educação </a:t>
            </a:r>
            <a:r>
              <a:rPr lang="pt-BR" sz="2000" b="1" dirty="0"/>
              <a:t>que atendem comunidades </a:t>
            </a:r>
            <a:r>
              <a:rPr lang="pt-BR" sz="2000" b="1" dirty="0" smtClean="0"/>
              <a:t>indígenas e</a:t>
            </a:r>
            <a:r>
              <a:rPr lang="pt-BR" sz="2000" dirty="0" smtClean="0"/>
              <a:t> </a:t>
            </a:r>
            <a:r>
              <a:rPr lang="pt-BR" sz="2000" b="1" dirty="0" smtClean="0"/>
              <a:t>Coordenadoria Regional de Educação da Grande Florianópolis:</a:t>
            </a:r>
            <a:endParaRPr lang="pt-BR" sz="2000" dirty="0" smtClean="0"/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sz="1600" dirty="0" smtClean="0"/>
              <a:t>Organizar formações e reuniões de planejamento com equipe que atua na gestão das escolas indígenas, articulando, sobretudo, a implementação do Núcleo de Educação Escolar Indígena – NEI;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sz="1600" dirty="0" smtClean="0"/>
              <a:t>Criar </a:t>
            </a:r>
            <a:r>
              <a:rPr lang="pt-BR" sz="1600" dirty="0"/>
              <a:t>agenda de ações regulares, tendo em vista a participação de docentes indígenas, a produção de orientações e materiais de apoio pedagógico, conforme a demanda das escolas indígenas </a:t>
            </a:r>
            <a:r>
              <a:rPr lang="pt-BR" sz="1600" dirty="0" smtClean="0"/>
              <a:t>atendidas;</a:t>
            </a:r>
            <a:endParaRPr lang="pt-BR" sz="1600" dirty="0"/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sz="1600" dirty="0" smtClean="0"/>
              <a:t>Elaborar e realizar cursos de formação para gestores(as) de escolas indígenas, de forma a estender o lastro destas formações às equipes administrativas e pedagógicas das escolas, podendo articular estas formações com a SED e outras instituições que sejam afetas às questões indígenas (Universidades, Conselhos, Organizações, </a:t>
            </a:r>
            <a:r>
              <a:rPr lang="pt-BR" sz="1600" dirty="0" err="1" smtClean="0"/>
              <a:t>etc</a:t>
            </a:r>
            <a:r>
              <a:rPr lang="pt-BR" sz="1600" dirty="0" smtClean="0"/>
              <a:t>);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sz="1600" dirty="0" smtClean="0"/>
              <a:t>Pensar </a:t>
            </a:r>
            <a:r>
              <a:rPr lang="pt-BR" sz="1600" dirty="0"/>
              <a:t>em ações de atendimento aos estudantes indígenas que estão frequentando escolas não-indígenas, de forma a esclarecer a gestão escolar e o corpo </a:t>
            </a:r>
            <a:r>
              <a:rPr lang="pt-BR" sz="1600" dirty="0" smtClean="0"/>
              <a:t>docente;</a:t>
            </a:r>
            <a:endParaRPr lang="pt-BR" sz="1600" dirty="0"/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sz="1600" dirty="0" smtClean="0"/>
              <a:t>Incluir em proposta de formação às escolas não-indígenas a inclusão da temática indígena nos currículos escolares, em atendimento à lei 11.645/2008, com a contribuição de representantes indígenas para organização das ementas de formação.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PÚBLICO-ALVO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428728" y="1357298"/>
            <a:ext cx="619268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100" dirty="0"/>
          </a:p>
          <a:p>
            <a:pPr algn="just">
              <a:spcBef>
                <a:spcPts val="600"/>
              </a:spcBef>
            </a:pPr>
            <a:r>
              <a:rPr lang="pt-BR" sz="2000" b="1" dirty="0" smtClean="0"/>
              <a:t>2. </a:t>
            </a:r>
            <a:r>
              <a:rPr lang="pt-BR" sz="2000" b="1" dirty="0"/>
              <a:t>Gerências Regionais de Educação que </a:t>
            </a:r>
            <a:r>
              <a:rPr lang="pt-BR" sz="2000" b="1" dirty="0" smtClean="0"/>
              <a:t>não atendem </a:t>
            </a:r>
            <a:r>
              <a:rPr lang="pt-BR" sz="2000" b="1" dirty="0"/>
              <a:t>comunidades </a:t>
            </a:r>
            <a:r>
              <a:rPr lang="pt-BR" sz="2000" b="1" dirty="0" smtClean="0"/>
              <a:t>indígenas:</a:t>
            </a:r>
            <a:endParaRPr lang="pt-BR" sz="2000" dirty="0"/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sz="2000" dirty="0" smtClean="0"/>
              <a:t>Organizar formações voltadas à inclusão da temática indígena no currículo escolar das escolas não-indígenas, utilizando, dentre outros materiais de apoio, a </a:t>
            </a:r>
            <a:r>
              <a:rPr lang="pt-BR" sz="2000" dirty="0"/>
              <a:t>“Política da Secretaria de Estado da Educação de Educação Escolar Indígena” </a:t>
            </a:r>
            <a:r>
              <a:rPr lang="pt-BR" sz="2000" dirty="0" smtClean="0"/>
              <a:t>como material informativo sobre as escolas indígenas em Santa Catarina e os povos que são atendidos;</a:t>
            </a:r>
          </a:p>
          <a:p>
            <a:pPr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sz="2000" dirty="0" smtClean="0"/>
              <a:t>Pensar em ações de atendimento aos estudantes indígenas que estão frequentando escolas não-indígenas, de forma a esclarecer a gestão escolar e o corpo docente sobre o acolhimento destes sujeitos.</a:t>
            </a:r>
            <a:endParaRPr lang="pt-BR" sz="20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PÚBLICO-ALVO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500166" y="714356"/>
            <a:ext cx="621510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 algn="just">
              <a:buAutoNum type="arabicPeriod"/>
            </a:pPr>
            <a:r>
              <a:rPr lang="pt-BR" sz="2000" b="1" u="sng" dirty="0" smtClean="0"/>
              <a:t>Sendo gestores(as) da </a:t>
            </a:r>
            <a:r>
              <a:rPr lang="pt-BR" sz="2000" b="1" u="sng" dirty="0" err="1" smtClean="0"/>
              <a:t>Gered</a:t>
            </a:r>
            <a:r>
              <a:rPr lang="pt-BR" sz="2000" b="1" u="sng" dirty="0" smtClean="0"/>
              <a:t> que atenda escolas indígenas ou Coordenadoria de Educação da Grande Florianópolis</a:t>
            </a:r>
            <a:r>
              <a:rPr lang="pt-BR" sz="2000" dirty="0" smtClean="0"/>
              <a:t>:</a:t>
            </a:r>
          </a:p>
          <a:p>
            <a:pPr lvl="0" algn="just"/>
            <a:endParaRPr lang="pt-BR" sz="2000" dirty="0" smtClean="0"/>
          </a:p>
          <a:p>
            <a:pPr lvl="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dirty="0" smtClean="0"/>
              <a:t>O material dispõe de informações iniciais sobre cada um dos 3 povos em Santa Catarina. Desta forma, ele procura iniciar apresentando a distinção histórica e cultural existente entre cada etnia (Guarani, </a:t>
            </a:r>
            <a:r>
              <a:rPr lang="pt-BR" dirty="0" err="1" smtClean="0"/>
              <a:t>Kaingang</a:t>
            </a:r>
            <a:r>
              <a:rPr lang="pt-BR" dirty="0" smtClean="0"/>
              <a:t> e </a:t>
            </a:r>
            <a:r>
              <a:rPr lang="pt-BR" dirty="0" err="1" smtClean="0"/>
              <a:t>Xokleng</a:t>
            </a:r>
            <a:r>
              <a:rPr lang="pt-BR" dirty="0" smtClean="0"/>
              <a:t>/</a:t>
            </a:r>
            <a:r>
              <a:rPr lang="pt-BR" dirty="0" err="1" smtClean="0"/>
              <a:t>Laklanõ</a:t>
            </a:r>
            <a:r>
              <a:rPr lang="pt-BR" dirty="0" smtClean="0"/>
              <a:t>).  Essas informações são suficientes para apontar maneiras distintas de se abordar as questões curriculares e administrativas das escolas indígenas, oferecendo caminhos para pensar em formações específicas, apontando para maior aprofundamento.</a:t>
            </a:r>
          </a:p>
          <a:p>
            <a:pPr lvl="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pt-BR" dirty="0" smtClean="0"/>
              <a:t>No caderno há um panorama acerca da Educação Escolar Indígena no Brasil e em Santa Catarina, enriquecida com legislações, orientações curriculares e ações já em execução junto às unidades escolares indígenas. Estas, por si, já remetem a outros materiais de apoio e aprofundamento, que podem ser agregados.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FORMAÇÃO DE GESTORES(AS)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643042" y="928670"/>
            <a:ext cx="6072230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endParaRPr lang="pt-BR" sz="1000" dirty="0" smtClean="0"/>
          </a:p>
          <a:p>
            <a:pPr lvl="0" algn="just"/>
            <a:r>
              <a:rPr lang="pt-BR" dirty="0" smtClean="0"/>
              <a:t>A leitura atenta deste material (Política </a:t>
            </a:r>
            <a:r>
              <a:rPr lang="pt-BR" dirty="0"/>
              <a:t>da Secretaria de Estado da Educação de Educação Escolar </a:t>
            </a:r>
            <a:r>
              <a:rPr lang="pt-BR" dirty="0" smtClean="0"/>
              <a:t>Indígena) pode ser oferecida por meio de</a:t>
            </a:r>
          </a:p>
          <a:p>
            <a:pPr marL="228600" lvl="0" indent="-228600" algn="just">
              <a:buAutoNum type="alphaLcParenR"/>
            </a:pPr>
            <a:r>
              <a:rPr lang="pt-BR" dirty="0" smtClean="0"/>
              <a:t>formação continuada aos(as) técnicos(as) que atuam nas estruturas de gestão escolar, indicando para a composição de uma equipe técnica mais assertiva e propositiva, na medida em que toma-se conhecimento da distinção necessária à elaboração dos currículos escolares e da organização das escolas indígenas. </a:t>
            </a:r>
          </a:p>
          <a:p>
            <a:pPr marL="228600" lvl="0" indent="-228600" algn="just">
              <a:buAutoNum type="alphaLcParenR"/>
            </a:pPr>
            <a:r>
              <a:rPr lang="pt-BR" dirty="0" smtClean="0"/>
              <a:t>formação de gestores(as) escolares que atuam em escolas indígenas, trazendo a estes as informações de que o material dispõe, como as legislações, programas e procedimentos administrativos. Ainda a título de sugestão, pode-se também incorporar este subsídio à formação para elaboração de Planos de Gestão das escolas indígenas, aplicada da mesma forma, aos(as) gestores(as) das escolas indígenas, sendo estes(as) indígenas ou não. </a:t>
            </a:r>
          </a:p>
          <a:p>
            <a:pPr lvl="0" algn="just"/>
            <a:endParaRPr lang="pt-BR" sz="1000" dirty="0" smtClean="0"/>
          </a:p>
        </p:txBody>
      </p:sp>
      <p:sp>
        <p:nvSpPr>
          <p:cNvPr id="8" name="CaixaDeTexto 7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FORMAÇÃO DE GESTORES(AS)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CaixaDeTexto 7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FORMAÇÃO DE GESTORES(AS)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428728" y="785794"/>
            <a:ext cx="6286544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 smtClean="0"/>
              <a:t>Implementação do </a:t>
            </a:r>
            <a:r>
              <a:rPr lang="pt-BR" b="1" dirty="0" smtClean="0">
                <a:solidFill>
                  <a:srgbClr val="FF0000"/>
                </a:solidFill>
              </a:rPr>
              <a:t>Núcleo de Educação Escolar Indígena – NEI</a:t>
            </a:r>
            <a:r>
              <a:rPr lang="pt-BR" dirty="0" smtClean="0"/>
              <a:t>, que consiste na organização de um espaço regular e institucionalizado em que encontrem-se com a equipe gestora das </a:t>
            </a:r>
            <a:r>
              <a:rPr lang="pt-BR" dirty="0" err="1" smtClean="0"/>
              <a:t>Gereds</a:t>
            </a:r>
            <a:r>
              <a:rPr lang="pt-BR" dirty="0" smtClean="0"/>
              <a:t>/Coordenadoria, representantes das escolas indígenas para planejar e organizar de forma participativa as demandas destas modalidade, apontando caminhos e solução de problemas que envolvem o currículo e funcionamento das escolas indígenas.</a:t>
            </a:r>
          </a:p>
          <a:p>
            <a:pPr lvl="0" algn="just"/>
            <a:r>
              <a:rPr lang="pt-BR" dirty="0" smtClean="0"/>
              <a:t>A implementação do NEI deve ser feita de forma articulada com a Secretaria de Estado da Educação, uma vez que esta também estará interagindo por meio de seu Núcleo de Educação Escolar Indígena – NEI/SED. (p. 36-39)</a:t>
            </a:r>
          </a:p>
          <a:p>
            <a:pPr lvl="0" algn="just"/>
            <a:r>
              <a:rPr lang="pt-BR" dirty="0" smtClean="0"/>
              <a:t>Para acesso aos materiais de apoio à formação de gestores e docentes indígenas, a SED disponibiliza alguns materiais produzidos e acervo de documentos referentes à Educação Escolar Indígena nos endereços: </a:t>
            </a:r>
          </a:p>
          <a:p>
            <a:pPr lvl="0" algn="just"/>
            <a:r>
              <a:rPr lang="pt-BR" sz="1600" dirty="0" smtClean="0">
                <a:hlinkClick r:id="rId3"/>
              </a:rPr>
              <a:t>http://www.sed.sc.gov.br/documentos/seminario-estadual-de-politicas-18-a-21-de-outubro-2016/indigenas</a:t>
            </a:r>
            <a:endParaRPr lang="pt-BR" sz="1600" dirty="0" smtClean="0"/>
          </a:p>
          <a:p>
            <a:pPr lvl="0" algn="just"/>
            <a:r>
              <a:rPr lang="pt-BR" sz="1600" dirty="0" smtClean="0">
                <a:hlinkClick r:id="rId3"/>
              </a:rPr>
              <a:t>http://www.sed.sc.gov.br/documentos/seminario-estadual-de-politicas-18-a-21-de-outubro-2016/indigenas</a:t>
            </a:r>
            <a:endParaRPr lang="pt-BR" sz="1600" dirty="0" smtClean="0"/>
          </a:p>
          <a:p>
            <a:pPr lvl="0" algn="just"/>
            <a:r>
              <a:rPr lang="pt-BR" sz="1600" dirty="0" smtClean="0">
                <a:hlinkClick r:id="rId4"/>
              </a:rPr>
              <a:t>http://www.sed.sc.gov.br/documentos/material-de-estudo-para-concurso-magisterio-indigena-2017</a:t>
            </a:r>
            <a:endParaRPr lang="pt-BR" sz="1600" dirty="0" smtClean="0"/>
          </a:p>
        </p:txBody>
      </p:sp>
    </p:spTree>
    <p:extLst>
      <p:ext uri="{BB962C8B-B14F-4D97-AF65-F5344CB8AC3E}">
        <p14:creationId xmlns:p14="http://schemas.microsoft.com/office/powerpoint/2010/main" val="20808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500166" y="785794"/>
            <a:ext cx="62865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sz="2000" b="1" dirty="0" smtClean="0"/>
              <a:t>2. </a:t>
            </a:r>
            <a:r>
              <a:rPr lang="pt-BR" sz="2000" b="1" u="sng" dirty="0" smtClean="0"/>
              <a:t>Sendo gestores(as) de </a:t>
            </a:r>
            <a:r>
              <a:rPr lang="pt-BR" sz="2000" b="1" u="sng" dirty="0" err="1" smtClean="0"/>
              <a:t>Gereds</a:t>
            </a:r>
            <a:r>
              <a:rPr lang="pt-BR" sz="2000" b="1" u="sng" dirty="0" smtClean="0"/>
              <a:t> que não atendam escolas indígenas</a:t>
            </a:r>
            <a:r>
              <a:rPr lang="pt-BR" sz="2000" dirty="0" smtClean="0"/>
              <a:t>:</a:t>
            </a:r>
          </a:p>
          <a:p>
            <a:pPr lvl="0" algn="just"/>
            <a:endParaRPr lang="pt-BR" sz="2000" dirty="0" smtClean="0"/>
          </a:p>
          <a:p>
            <a:pPr lvl="0" algn="just"/>
            <a:r>
              <a:rPr lang="pt-BR" sz="1600" dirty="0" smtClean="0"/>
              <a:t>Esta política pode ser tomada como conteúdo </a:t>
            </a:r>
            <a:r>
              <a:rPr lang="pt-BR" sz="1600" u="sng" dirty="0" smtClean="0"/>
              <a:t>complementar</a:t>
            </a:r>
            <a:r>
              <a:rPr lang="pt-BR" sz="1600" dirty="0" smtClean="0"/>
              <a:t> para tratar da temática indígena no currículo das escolas não-indígenas.</a:t>
            </a:r>
          </a:p>
          <a:p>
            <a:pPr lvl="0" algn="just"/>
            <a:r>
              <a:rPr lang="pt-BR" sz="1600" dirty="0" smtClean="0"/>
              <a:t>É importante salientar que este material não foi redigido com a intenção de tratar da Lei 11.645/2008, em que se prevê a inclusão da temática da História dos Povos Indígenas no currículo escolar. Ele é uma produção voltada para a gestão das escolas indígenas, e em que os sujeitos escolares são estudantes indígenas.</a:t>
            </a:r>
          </a:p>
          <a:p>
            <a:pPr lvl="0" algn="just"/>
            <a:r>
              <a:rPr lang="pt-BR" sz="1600" dirty="0" smtClean="0"/>
              <a:t>Recomendamos, no entanto, que este documento seja incorporado à outros materiais que tratam da inclusão da temática indígena, da História das populações indígenas no currículo das escolas, para que estudantes não-indígenas tenham acesso ao conhecimento da realidade indígena contemporânea no Brasil.</a:t>
            </a:r>
          </a:p>
          <a:p>
            <a:pPr lvl="0" algn="just"/>
            <a:r>
              <a:rPr lang="pt-BR" sz="1600" dirty="0" smtClean="0"/>
              <a:t>Para mais informações, disponibilizamos alguns materiais de apoio específica para o trato da Lei 11.645/2008:</a:t>
            </a:r>
          </a:p>
          <a:p>
            <a:pPr lvl="0" algn="just"/>
            <a:endParaRPr lang="pt-BR" sz="1600" dirty="0" smtClean="0"/>
          </a:p>
          <a:p>
            <a:pPr lvl="0" algn="just"/>
            <a:r>
              <a:rPr lang="pt-BR" sz="1600" dirty="0">
                <a:hlinkClick r:id="rId3"/>
              </a:rPr>
              <a:t>http://</a:t>
            </a:r>
            <a:r>
              <a:rPr lang="pt-BR" sz="1600" dirty="0" smtClean="0">
                <a:hlinkClick r:id="rId3"/>
              </a:rPr>
              <a:t>www.sed.sc.gov.br/documentos/formacao-educacao-ambiental-e-diversidade-446/material-indigena-449</a:t>
            </a:r>
            <a:endParaRPr lang="pt-BR" sz="1600" dirty="0" smtClean="0"/>
          </a:p>
          <a:p>
            <a:pPr algn="just"/>
            <a:r>
              <a:rPr lang="pt-BR" sz="1600" dirty="0">
                <a:hlinkClick r:id="rId4"/>
              </a:rPr>
              <a:t>http://</a:t>
            </a:r>
            <a:r>
              <a:rPr lang="pt-BR" sz="1600" dirty="0" smtClean="0">
                <a:hlinkClick r:id="rId4"/>
              </a:rPr>
              <a:t>www.sed.sc.gov.br/documentos/seminario-estadual-de-politicas-18-a-21-de-outubro-2016/formacao-sed/4794-lei-11-645-08-luisa-tombini-wittman/file</a:t>
            </a:r>
            <a:endParaRPr lang="pt-BR" sz="2000" dirty="0" smtClean="0"/>
          </a:p>
        </p:txBody>
      </p:sp>
      <p:sp>
        <p:nvSpPr>
          <p:cNvPr id="8" name="CaixaDeTexto 7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FORMAÇÃO DE GESTORES(AS)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30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428728" y="785794"/>
            <a:ext cx="621510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dirty="0" smtClean="0"/>
              <a:t>Ao longo dos últimos anos, a SED se dedica aos desafios da Educação Escolar Indígena, que se apresentam na reivindicação das representações indígenas e demais agentes envolvidos com o processo de escolarização nas Terras Indígenas.</a:t>
            </a:r>
          </a:p>
          <a:p>
            <a:pPr lvl="0" algn="just"/>
            <a:r>
              <a:rPr lang="pt-BR" dirty="0" smtClean="0"/>
              <a:t>Desta forma, todo o esforço para a melhoria da oferta de ensino nestas escolas, é resultado da movimentação de um grande grupo, composto de indígenas e não-indígenas. Todos(as) empenhados(as) e comprometidos(as) com a qualidade da educação e o respeito aos projetos de cada povo para o futuro.</a:t>
            </a:r>
          </a:p>
          <a:p>
            <a:pPr lvl="0" algn="just"/>
            <a:r>
              <a:rPr lang="pt-BR" dirty="0" smtClean="0"/>
              <a:t>Há necessidade de se avançar muito ainda neste campo, sem contudo, deixar de reconhecer as conquistas recentes:</a:t>
            </a:r>
          </a:p>
          <a:p>
            <a:pPr lvl="0" algn="just">
              <a:buFont typeface="Arial" pitchFamily="34" charset="0"/>
              <a:buChar char="•"/>
            </a:pPr>
            <a:r>
              <a:rPr lang="pt-BR" dirty="0" smtClean="0"/>
              <a:t> referência à Educação Escolar Indígena na Proposta Curricular /SC;</a:t>
            </a:r>
          </a:p>
          <a:p>
            <a:pPr lvl="0" algn="just">
              <a:buFont typeface="Arial" pitchFamily="34" charset="0"/>
              <a:buChar char="•"/>
            </a:pPr>
            <a:r>
              <a:rPr lang="pt-BR" dirty="0" smtClean="0"/>
              <a:t> metas e estratégias do Plano Estadual de Educação 2015/2024; concurso público para o magistério indígena;</a:t>
            </a:r>
          </a:p>
          <a:p>
            <a:pPr lvl="0" algn="just">
              <a:buFont typeface="Arial" pitchFamily="34" charset="0"/>
              <a:buChar char="•"/>
            </a:pPr>
            <a:r>
              <a:rPr lang="pt-BR" dirty="0" smtClean="0"/>
              <a:t> aprovação de Resolução pelo Conselho Estadual de Educação que normatiza a Educação Escolar Indígena em Santa Catarina.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DESAFIOS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46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aixaDeTexto 1"/>
          <p:cNvSpPr txBox="1"/>
          <p:nvPr/>
        </p:nvSpPr>
        <p:spPr>
          <a:xfrm>
            <a:off x="1571604" y="1142984"/>
            <a:ext cx="60955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pt-BR" dirty="0" smtClean="0"/>
              <a:t>Esta Política estabelece um novo e importante desafio a ser cumprido: a implementação do Núcleo de Educação Escolar Indígena – NEI em todas as Regionais que atendem escolas indígenas, com a efetiva participação de representantes das escolas. Uma ação que tem por objetivo aprimorar os mecanismos de gestão e planejamento. Da mesma forma, estabelece a necessidade de articulação destes espaços com o Núcleo de Educação Escolar Indígena na SED.</a:t>
            </a:r>
          </a:p>
          <a:p>
            <a:pPr lvl="0" algn="just"/>
            <a:endParaRPr lang="pt-BR" dirty="0" smtClean="0"/>
          </a:p>
          <a:p>
            <a:pPr lvl="0" algn="just"/>
            <a:r>
              <a:rPr lang="pt-BR" dirty="0" smtClean="0"/>
              <a:t>Este espaço de participação foi reativado na SED no ano de 2015 por meio da Portaria nº n/45 de 24/11/2015 (DOE nº 20.191), e alterado no ano de 2016, por meio da Portaria nº 2385 de 23/09/2016 (DOE nº 20.390). </a:t>
            </a:r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DESAFIOS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46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5"/>
          <p:cNvGrpSpPr/>
          <p:nvPr/>
        </p:nvGrpSpPr>
        <p:grpSpPr>
          <a:xfrm>
            <a:off x="0" y="0"/>
            <a:ext cx="9139238" cy="6858000"/>
            <a:chOff x="0" y="0"/>
            <a:chExt cx="9139238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624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6376" y="0"/>
              <a:ext cx="1182862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CaixaDeTexto 6"/>
          <p:cNvSpPr txBox="1"/>
          <p:nvPr/>
        </p:nvSpPr>
        <p:spPr>
          <a:xfrm>
            <a:off x="1187624" y="260648"/>
            <a:ext cx="6768752" cy="36933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r>
              <a:rPr lang="pt-B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 DESAFIOS</a:t>
            </a:r>
            <a:endParaRPr lang="pt-B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571604" y="1214422"/>
            <a:ext cx="61436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dirty="0" smtClean="0"/>
              <a:t>Portanto, a aplicação deste documento representa a continuidade e o aprimoramento dos mecanismos de gestão da Educação escolar Indígena, e que certamente trarão resultados na qualidade da educação e na expectativa das comunidades atendidas. </a:t>
            </a:r>
          </a:p>
          <a:p>
            <a:pPr lvl="0" algn="just"/>
            <a:endParaRPr lang="pt-BR" dirty="0" smtClean="0"/>
          </a:p>
          <a:p>
            <a:pPr lvl="0" algn="just"/>
            <a:r>
              <a:rPr lang="pt-BR" dirty="0" smtClean="0"/>
              <a:t>Além do estímulo às formações continuadas voltadas à qualidade da gestão escolar, bem como ao exercício da docência nas escolas indígenas, cabe a esta Política a efetivação do planejamento participativo, bem como do apoio e respaldo das representações indígenas às ações empreendidas pelas Gerências Regionais de Educação, Coordenadoria Regional de Educação da Grande Florianópolis e órgão central da Secretaria de Estado da Educação.</a:t>
            </a:r>
          </a:p>
          <a:p>
            <a:pPr lvl="0" algn="just"/>
            <a:endParaRPr lang="pt-BR" dirty="0" smtClean="0"/>
          </a:p>
          <a:p>
            <a:pPr lvl="0" algn="just"/>
            <a:r>
              <a:rPr lang="pt-BR" dirty="0" smtClean="0"/>
              <a:t>Bom trabalho!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046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1597</Words>
  <Application>Microsoft Office PowerPoint</Application>
  <PresentationFormat>Apresentação na tela (4:3)</PresentationFormat>
  <Paragraphs>81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Cesar Cassian Dalla Rosa</dc:creator>
  <cp:lastModifiedBy>Cesar Cassian Dalla Rosa</cp:lastModifiedBy>
  <cp:revision>55</cp:revision>
  <dcterms:created xsi:type="dcterms:W3CDTF">2018-12-11T19:07:17Z</dcterms:created>
  <dcterms:modified xsi:type="dcterms:W3CDTF">2018-12-19T15:30:22Z</dcterms:modified>
</cp:coreProperties>
</file>