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2652" autoAdjust="0"/>
  </p:normalViewPr>
  <p:slideViewPr>
    <p:cSldViewPr>
      <p:cViewPr varScale="1">
        <p:scale>
          <a:sx n="64" d="100"/>
          <a:sy n="64" d="100"/>
        </p:scale>
        <p:origin x="-146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34FBD2C4-014C-43CA-8E86-7C2CFEF34FBB}" type="datetimeFigureOut">
              <a:rPr lang="pt-BR" smtClean="0"/>
              <a:pPr/>
              <a:t>27/12/2018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BE849AF-16EF-4495-BD8D-B946CB366A18}" type="slidenum">
              <a:rPr lang="pt-BR" smtClean="0"/>
              <a:pPr/>
              <a:t>‹nº›</a:t>
            </a:fld>
            <a:endParaRPr lang="pt-BR"/>
          </a:p>
        </p:txBody>
      </p:sp>
    </p:spTree>
    <p:extLst>
      <p:ext uri="{BB962C8B-B14F-4D97-AF65-F5344CB8AC3E}">
        <p14:creationId xmlns="" xmlns:p14="http://schemas.microsoft.com/office/powerpoint/2010/main" val="2616019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34FBD2C4-014C-43CA-8E86-7C2CFEF34FBB}" type="datetimeFigureOut">
              <a:rPr lang="pt-BR" smtClean="0"/>
              <a:pPr/>
              <a:t>27/12/2018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BE849AF-16EF-4495-BD8D-B946CB366A18}" type="slidenum">
              <a:rPr lang="pt-BR" smtClean="0"/>
              <a:pPr/>
              <a:t>‹nº›</a:t>
            </a:fld>
            <a:endParaRPr lang="pt-BR"/>
          </a:p>
        </p:txBody>
      </p:sp>
    </p:spTree>
    <p:extLst>
      <p:ext uri="{BB962C8B-B14F-4D97-AF65-F5344CB8AC3E}">
        <p14:creationId xmlns="" xmlns:p14="http://schemas.microsoft.com/office/powerpoint/2010/main" val="3214082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34FBD2C4-014C-43CA-8E86-7C2CFEF34FBB}" type="datetimeFigureOut">
              <a:rPr lang="pt-BR" smtClean="0"/>
              <a:pPr/>
              <a:t>27/12/2018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BE849AF-16EF-4495-BD8D-B946CB366A18}" type="slidenum">
              <a:rPr lang="pt-BR" smtClean="0"/>
              <a:pPr/>
              <a:t>‹nº›</a:t>
            </a:fld>
            <a:endParaRPr lang="pt-BR"/>
          </a:p>
        </p:txBody>
      </p:sp>
    </p:spTree>
    <p:extLst>
      <p:ext uri="{BB962C8B-B14F-4D97-AF65-F5344CB8AC3E}">
        <p14:creationId xmlns="" xmlns:p14="http://schemas.microsoft.com/office/powerpoint/2010/main" val="661276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34FBD2C4-014C-43CA-8E86-7C2CFEF34FBB}" type="datetimeFigureOut">
              <a:rPr lang="pt-BR" smtClean="0"/>
              <a:pPr/>
              <a:t>27/12/2018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6BE849AF-16EF-4495-BD8D-B946CB366A18}" type="slidenum">
              <a:rPr lang="pt-BR" smtClean="0"/>
              <a:pPr/>
              <a:t>‹nº›</a:t>
            </a:fld>
            <a:endParaRPr lang="pt-BR"/>
          </a:p>
        </p:txBody>
      </p:sp>
    </p:spTree>
    <p:extLst>
      <p:ext uri="{BB962C8B-B14F-4D97-AF65-F5344CB8AC3E}">
        <p14:creationId xmlns="" xmlns:p14="http://schemas.microsoft.com/office/powerpoint/2010/main" val="3604703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34FBD2C4-014C-43CA-8E86-7C2CFEF34FBB}" type="datetimeFigureOut">
              <a:rPr lang="pt-BR" smtClean="0"/>
              <a:pPr/>
              <a:t>27/12/2018</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6BE849AF-16EF-4495-BD8D-B946CB366A18}" type="slidenum">
              <a:rPr lang="pt-BR" smtClean="0"/>
              <a:pPr/>
              <a:t>‹nº›</a:t>
            </a:fld>
            <a:endParaRPr lang="pt-BR"/>
          </a:p>
        </p:txBody>
      </p:sp>
    </p:spTree>
    <p:extLst>
      <p:ext uri="{BB962C8B-B14F-4D97-AF65-F5344CB8AC3E}">
        <p14:creationId xmlns="" xmlns:p14="http://schemas.microsoft.com/office/powerpoint/2010/main" val="3053942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34FBD2C4-014C-43CA-8E86-7C2CFEF34FBB}" type="datetimeFigureOut">
              <a:rPr lang="pt-BR" smtClean="0"/>
              <a:pPr/>
              <a:t>27/12/2018</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6BE849AF-16EF-4495-BD8D-B946CB366A18}" type="slidenum">
              <a:rPr lang="pt-BR" smtClean="0"/>
              <a:pPr/>
              <a:t>‹nº›</a:t>
            </a:fld>
            <a:endParaRPr lang="pt-BR"/>
          </a:p>
        </p:txBody>
      </p:sp>
    </p:spTree>
    <p:extLst>
      <p:ext uri="{BB962C8B-B14F-4D97-AF65-F5344CB8AC3E}">
        <p14:creationId xmlns="" xmlns:p14="http://schemas.microsoft.com/office/powerpoint/2010/main" val="1697382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34FBD2C4-014C-43CA-8E86-7C2CFEF34FBB}" type="datetimeFigureOut">
              <a:rPr lang="pt-BR" smtClean="0"/>
              <a:pPr/>
              <a:t>27/12/2018</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6BE849AF-16EF-4495-BD8D-B946CB366A18}" type="slidenum">
              <a:rPr lang="pt-BR" smtClean="0"/>
              <a:pPr/>
              <a:t>‹nº›</a:t>
            </a:fld>
            <a:endParaRPr lang="pt-BR"/>
          </a:p>
        </p:txBody>
      </p:sp>
    </p:spTree>
    <p:extLst>
      <p:ext uri="{BB962C8B-B14F-4D97-AF65-F5344CB8AC3E}">
        <p14:creationId xmlns="" xmlns:p14="http://schemas.microsoft.com/office/powerpoint/2010/main" val="3883971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34FBD2C4-014C-43CA-8E86-7C2CFEF34FBB}" type="datetimeFigureOut">
              <a:rPr lang="pt-BR" smtClean="0"/>
              <a:pPr/>
              <a:t>27/12/2018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6BE849AF-16EF-4495-BD8D-B946CB366A18}" type="slidenum">
              <a:rPr lang="pt-BR" smtClean="0"/>
              <a:pPr/>
              <a:t>‹nº›</a:t>
            </a:fld>
            <a:endParaRPr lang="pt-BR"/>
          </a:p>
        </p:txBody>
      </p:sp>
    </p:spTree>
    <p:extLst>
      <p:ext uri="{BB962C8B-B14F-4D97-AF65-F5344CB8AC3E}">
        <p14:creationId xmlns="" xmlns:p14="http://schemas.microsoft.com/office/powerpoint/2010/main" val="2416877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34FBD2C4-014C-43CA-8E86-7C2CFEF34FBB}" type="datetimeFigureOut">
              <a:rPr lang="pt-BR" smtClean="0"/>
              <a:pPr/>
              <a:t>27/12/2018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6BE849AF-16EF-4495-BD8D-B946CB366A18}" type="slidenum">
              <a:rPr lang="pt-BR" smtClean="0"/>
              <a:pPr/>
              <a:t>‹nº›</a:t>
            </a:fld>
            <a:endParaRPr lang="pt-BR"/>
          </a:p>
        </p:txBody>
      </p:sp>
    </p:spTree>
    <p:extLst>
      <p:ext uri="{BB962C8B-B14F-4D97-AF65-F5344CB8AC3E}">
        <p14:creationId xmlns="" xmlns:p14="http://schemas.microsoft.com/office/powerpoint/2010/main" val="272818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34FBD2C4-014C-43CA-8E86-7C2CFEF34FBB}" type="datetimeFigureOut">
              <a:rPr lang="pt-BR" smtClean="0"/>
              <a:pPr/>
              <a:t>27/12/2018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BE849AF-16EF-4495-BD8D-B946CB366A18}" type="slidenum">
              <a:rPr lang="pt-BR" smtClean="0"/>
              <a:pPr/>
              <a:t>‹nº›</a:t>
            </a:fld>
            <a:endParaRPr lang="pt-BR"/>
          </a:p>
        </p:txBody>
      </p:sp>
    </p:spTree>
    <p:extLst>
      <p:ext uri="{BB962C8B-B14F-4D97-AF65-F5344CB8AC3E}">
        <p14:creationId xmlns="" xmlns:p14="http://schemas.microsoft.com/office/powerpoint/2010/main" val="1833763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34FBD2C4-014C-43CA-8E86-7C2CFEF34FBB}" type="datetimeFigureOut">
              <a:rPr lang="pt-BR" smtClean="0"/>
              <a:pPr/>
              <a:t>27/12/2018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6BE849AF-16EF-4495-BD8D-B946CB366A18}" type="slidenum">
              <a:rPr lang="pt-BR" smtClean="0"/>
              <a:pPr/>
              <a:t>‹nº›</a:t>
            </a:fld>
            <a:endParaRPr lang="pt-BR"/>
          </a:p>
        </p:txBody>
      </p:sp>
    </p:spTree>
    <p:extLst>
      <p:ext uri="{BB962C8B-B14F-4D97-AF65-F5344CB8AC3E}">
        <p14:creationId xmlns="" xmlns:p14="http://schemas.microsoft.com/office/powerpoint/2010/main" val="2627619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FBD2C4-014C-43CA-8E86-7C2CFEF34FBB}" type="datetimeFigureOut">
              <a:rPr lang="pt-BR" smtClean="0"/>
              <a:pPr/>
              <a:t>27/12/2018</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E849AF-16EF-4495-BD8D-B946CB366A18}" type="slidenum">
              <a:rPr lang="pt-BR" smtClean="0"/>
              <a:pPr/>
              <a:t>‹nº›</a:t>
            </a:fld>
            <a:endParaRPr lang="pt-BR"/>
          </a:p>
        </p:txBody>
      </p:sp>
    </p:spTree>
    <p:extLst>
      <p:ext uri="{BB962C8B-B14F-4D97-AF65-F5344CB8AC3E}">
        <p14:creationId xmlns="" xmlns:p14="http://schemas.microsoft.com/office/powerpoint/2010/main" val="7632941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1317291" y="1231089"/>
            <a:ext cx="6495069" cy="923330"/>
          </a:xfrm>
          <a:prstGeom prst="rect">
            <a:avLst/>
          </a:prstGeom>
          <a:solidFill>
            <a:schemeClr val="accent3">
              <a:lumMod val="50000"/>
            </a:schemeClr>
          </a:solidFill>
        </p:spPr>
        <p:txBody>
          <a:bodyPr wrap="square" rtlCol="0">
            <a:spAutoFit/>
          </a:bodyPr>
          <a:lstStyle/>
          <a:p>
            <a:pPr algn="ctr"/>
            <a:endParaRPr lang="pt-BR" b="1" dirty="0" smtClean="0"/>
          </a:p>
          <a:p>
            <a:pPr algn="ctr"/>
            <a:r>
              <a:rPr lang="pt-BR" b="1" dirty="0" smtClean="0">
                <a:solidFill>
                  <a:schemeClr val="bg1"/>
                </a:solidFill>
              </a:rPr>
              <a:t>EDUCAÇÃO AMBIENTAL, POLÍTICAS E PRÁTICAS PEDAGÓGICAS</a:t>
            </a:r>
          </a:p>
          <a:p>
            <a:pPr algn="ctr"/>
            <a:endParaRPr lang="pt-BR" b="1" dirty="0"/>
          </a:p>
        </p:txBody>
      </p:sp>
      <p:sp>
        <p:nvSpPr>
          <p:cNvPr id="14" name="CaixaDeTexto 13"/>
          <p:cNvSpPr txBox="1"/>
          <p:nvPr/>
        </p:nvSpPr>
        <p:spPr>
          <a:xfrm>
            <a:off x="2029393" y="3429508"/>
            <a:ext cx="5004558" cy="2554545"/>
          </a:xfrm>
          <a:prstGeom prst="rect">
            <a:avLst/>
          </a:prstGeom>
          <a:noFill/>
        </p:spPr>
        <p:txBody>
          <a:bodyPr wrap="square" rtlCol="0">
            <a:spAutoFit/>
          </a:bodyPr>
          <a:lstStyle/>
          <a:p>
            <a:pPr algn="ctr"/>
            <a:r>
              <a:rPr lang="pt-BR" sz="3200" b="1" dirty="0" smtClean="0">
                <a:latin typeface="Arial Black" panose="020B0A04020102020204" pitchFamily="34" charset="0"/>
              </a:rPr>
              <a:t>ORIENTAÇÕES PARA APLICAÇÃO DO DOCUMENTO</a:t>
            </a:r>
          </a:p>
          <a:p>
            <a:pPr algn="ctr"/>
            <a:endParaRPr lang="pt-BR" sz="3200" b="1" dirty="0" smtClean="0">
              <a:latin typeface="Arial Black" panose="020B0A04020102020204" pitchFamily="34" charset="0"/>
            </a:endParaRPr>
          </a:p>
          <a:p>
            <a:pPr algn="ctr"/>
            <a:r>
              <a:rPr lang="pt-BR" sz="3200" i="1" dirty="0" smtClean="0">
                <a:latin typeface="Arial Black" panose="020B0A04020102020204" pitchFamily="34" charset="0"/>
              </a:rPr>
              <a:t>2019</a:t>
            </a:r>
            <a:endParaRPr lang="pt-BR" sz="3200" dirty="0" smtClean="0">
              <a:latin typeface="Arial Black" panose="020B0A04020102020204" pitchFamily="34" charset="0"/>
            </a:endParaRPr>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312222" y="0"/>
            <a:ext cx="6500138" cy="123108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 y="-1"/>
            <a:ext cx="1317292"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812360" y="4844284"/>
            <a:ext cx="1331640"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812360" y="-1"/>
            <a:ext cx="1331640"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7" name="Picture 4"/>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0" y="4844284"/>
            <a:ext cx="1312222"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5" name="Picture 5"/>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 y="2996952"/>
            <a:ext cx="1312223" cy="184733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9" name="Picture 5"/>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7812360" y="2018042"/>
            <a:ext cx="1330745" cy="184733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6" name="Picture 6"/>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1" y="2018042"/>
            <a:ext cx="1317292" cy="97324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1" name="Picture 6"/>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7819086" y="3865374"/>
            <a:ext cx="1324914" cy="97891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6230219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1"/>
            <a:ext cx="1317292"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12360" y="-1"/>
            <a:ext cx="1331640"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ítulo 3"/>
          <p:cNvSpPr>
            <a:spLocks noGrp="1"/>
          </p:cNvSpPr>
          <p:nvPr>
            <p:ph type="title"/>
          </p:nvPr>
        </p:nvSpPr>
        <p:spPr/>
        <p:txBody>
          <a:bodyPr>
            <a:normAutofit/>
          </a:bodyPr>
          <a:lstStyle/>
          <a:p>
            <a:r>
              <a:rPr lang="pt-BR" sz="5400" b="1" dirty="0" smtClean="0">
                <a:latin typeface="+mn-lt"/>
              </a:rPr>
              <a:t>Sumário </a:t>
            </a:r>
            <a:endParaRPr lang="pt-BR" sz="5400" b="1" dirty="0">
              <a:latin typeface="+mn-lt"/>
            </a:endParaRPr>
          </a:p>
        </p:txBody>
      </p:sp>
      <p:sp>
        <p:nvSpPr>
          <p:cNvPr id="5" name="Espaço Reservado para Conteúdo 4"/>
          <p:cNvSpPr>
            <a:spLocks noGrp="1"/>
          </p:cNvSpPr>
          <p:nvPr>
            <p:ph idx="1"/>
          </p:nvPr>
        </p:nvSpPr>
        <p:spPr>
          <a:xfrm>
            <a:off x="571472" y="2000240"/>
            <a:ext cx="8115328" cy="4643470"/>
          </a:xfrm>
        </p:spPr>
        <p:txBody>
          <a:bodyPr>
            <a:normAutofit lnSpcReduction="10000"/>
          </a:bodyPr>
          <a:lstStyle/>
          <a:p>
            <a:pPr marL="514350" indent="-514350" algn="just">
              <a:buFont typeface="+mj-lt"/>
              <a:buAutoNum type="arabicPeriod"/>
            </a:pPr>
            <a:r>
              <a:rPr lang="pt-BR" sz="4000" b="1" dirty="0" smtClean="0"/>
              <a:t>Considerações iniciais</a:t>
            </a:r>
          </a:p>
          <a:p>
            <a:pPr marL="514350" indent="-514350" algn="just">
              <a:buFont typeface="+mj-lt"/>
              <a:buAutoNum type="arabicPeriod"/>
            </a:pPr>
            <a:r>
              <a:rPr lang="pt-BR" sz="4000" b="1" dirty="0" smtClean="0"/>
              <a:t>Objetivos</a:t>
            </a:r>
          </a:p>
          <a:p>
            <a:pPr marL="514350" indent="-514350" algn="just">
              <a:buFont typeface="+mj-lt"/>
              <a:buAutoNum type="arabicPeriod"/>
            </a:pPr>
            <a:r>
              <a:rPr lang="pt-BR" sz="4000" b="1" dirty="0" err="1" smtClean="0"/>
              <a:t>Público-alvo</a:t>
            </a:r>
            <a:endParaRPr lang="pt-BR" sz="4000" b="1" dirty="0" smtClean="0"/>
          </a:p>
          <a:p>
            <a:pPr marL="514350" indent="-514350" algn="just">
              <a:buFont typeface="+mj-lt"/>
              <a:buAutoNum type="arabicPeriod"/>
            </a:pPr>
            <a:r>
              <a:rPr lang="pt-BR" sz="4000" b="1" dirty="0" smtClean="0"/>
              <a:t>Formação de gestor/as e professor/as</a:t>
            </a:r>
          </a:p>
          <a:p>
            <a:pPr marL="514350" indent="-514350" algn="just">
              <a:buFont typeface="+mj-lt"/>
              <a:buAutoNum type="arabicPeriod"/>
            </a:pPr>
            <a:r>
              <a:rPr lang="pt-BR" sz="4000" b="1" dirty="0" smtClean="0"/>
              <a:t>Reflexões/Desafios  </a:t>
            </a:r>
          </a:p>
          <a:p>
            <a:pPr marL="514350" indent="-514350" algn="just">
              <a:buFont typeface="+mj-lt"/>
              <a:buAutoNum type="arabicPeriod"/>
            </a:pPr>
            <a:r>
              <a:rPr lang="pt-BR" sz="4000" b="1" dirty="0" smtClean="0"/>
              <a:t>Leituras complementares </a:t>
            </a:r>
          </a:p>
          <a:p>
            <a:pPr marL="514350" indent="-514350" algn="just">
              <a:buFont typeface="+mj-lt"/>
              <a:buAutoNum type="arabicPeriod"/>
            </a:pPr>
            <a:endParaRPr lang="pt-BR" sz="4000" dirty="0"/>
          </a:p>
        </p:txBody>
      </p:sp>
    </p:spTree>
    <p:extLst>
      <p:ext uri="{BB962C8B-B14F-4D97-AF65-F5344CB8AC3E}">
        <p14:creationId xmlns="" xmlns:p14="http://schemas.microsoft.com/office/powerpoint/2010/main" val="32994731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1"/>
            <a:ext cx="1317292"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12360" y="-1"/>
            <a:ext cx="1331640"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ítulo 3"/>
          <p:cNvSpPr>
            <a:spLocks noGrp="1"/>
          </p:cNvSpPr>
          <p:nvPr>
            <p:ph type="title"/>
          </p:nvPr>
        </p:nvSpPr>
        <p:spPr/>
        <p:txBody>
          <a:bodyPr>
            <a:normAutofit/>
          </a:bodyPr>
          <a:lstStyle/>
          <a:p>
            <a:r>
              <a:rPr lang="pt-BR" sz="5400" b="1" dirty="0" smtClean="0">
                <a:latin typeface="+mn-lt"/>
              </a:rPr>
              <a:t>Considerações iniciais</a:t>
            </a:r>
            <a:endParaRPr lang="pt-BR" sz="5400" b="1" dirty="0">
              <a:latin typeface="+mn-lt"/>
            </a:endParaRPr>
          </a:p>
        </p:txBody>
      </p:sp>
      <p:sp>
        <p:nvSpPr>
          <p:cNvPr id="5" name="Espaço Reservado para Conteúdo 4"/>
          <p:cNvSpPr>
            <a:spLocks noGrp="1"/>
          </p:cNvSpPr>
          <p:nvPr>
            <p:ph idx="1"/>
          </p:nvPr>
        </p:nvSpPr>
        <p:spPr>
          <a:xfrm>
            <a:off x="214282" y="2000240"/>
            <a:ext cx="8715436" cy="4643470"/>
          </a:xfrm>
        </p:spPr>
        <p:txBody>
          <a:bodyPr>
            <a:normAutofit/>
          </a:bodyPr>
          <a:lstStyle/>
          <a:p>
            <a:pPr marL="0" indent="0" algn="just">
              <a:buNone/>
            </a:pPr>
            <a:r>
              <a:rPr lang="pt-BR" sz="2500" dirty="0" smtClean="0"/>
              <a:t>Vivemos em um momento bastante propício para a Educação Ambiental atuar na transformação  de valores nocivos que contribuem para o uso degradante dos bens comuns da humanidade. Precisa ser um educação permanente, continuada, para todas e todos, ao longo da vida. E a escola é um espaço privilegiado para isso. Neste contexto, o  documento Educação Ambiental – Políticas e Práticas Pedagógicas, é destinado a professoras, professores, gestoras, gestores do ensino fundamental, abrange também educadores ambientai populares.</a:t>
            </a:r>
            <a:endParaRPr lang="pt-BR" sz="2500" dirty="0"/>
          </a:p>
        </p:txBody>
      </p:sp>
    </p:spTree>
    <p:extLst>
      <p:ext uri="{BB962C8B-B14F-4D97-AF65-F5344CB8AC3E}">
        <p14:creationId xmlns="" xmlns:p14="http://schemas.microsoft.com/office/powerpoint/2010/main" val="32994731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1"/>
            <a:ext cx="1317292"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12360" y="-1"/>
            <a:ext cx="1331640"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ítulo 3"/>
          <p:cNvSpPr>
            <a:spLocks noGrp="1"/>
          </p:cNvSpPr>
          <p:nvPr>
            <p:ph type="title"/>
          </p:nvPr>
        </p:nvSpPr>
        <p:spPr/>
        <p:txBody>
          <a:bodyPr>
            <a:normAutofit/>
          </a:bodyPr>
          <a:lstStyle/>
          <a:p>
            <a:r>
              <a:rPr lang="pt-BR" sz="5400" b="1" dirty="0" smtClean="0">
                <a:latin typeface="+mn-lt"/>
              </a:rPr>
              <a:t>Considerações iniciais</a:t>
            </a:r>
            <a:endParaRPr lang="pt-BR" sz="5400" b="1" dirty="0">
              <a:latin typeface="+mn-lt"/>
            </a:endParaRPr>
          </a:p>
        </p:txBody>
      </p:sp>
      <p:sp>
        <p:nvSpPr>
          <p:cNvPr id="5" name="Espaço Reservado para Conteúdo 4"/>
          <p:cNvSpPr>
            <a:spLocks noGrp="1"/>
          </p:cNvSpPr>
          <p:nvPr>
            <p:ph idx="1"/>
          </p:nvPr>
        </p:nvSpPr>
        <p:spPr>
          <a:xfrm>
            <a:off x="214282" y="2071678"/>
            <a:ext cx="8715436" cy="4572032"/>
          </a:xfrm>
        </p:spPr>
        <p:txBody>
          <a:bodyPr>
            <a:normAutofit/>
          </a:bodyPr>
          <a:lstStyle/>
          <a:p>
            <a:pPr marL="0" indent="0" algn="just">
              <a:buNone/>
            </a:pPr>
            <a:r>
              <a:rPr lang="pt-BR" sz="2500" dirty="0" smtClean="0"/>
              <a:t>A educação ambiental se concretiza nos movimentos de direitos humanos, dos sem-terras, dos recicladores catadores, da agricultura familiar, das populações tradicionais, do movimento das mulheres, do Núcleo de Educação Ambiental/NEA/SED, da Comissão Interinstitucional de  Educação Ambiental/CIEA/SC, nas Conferências Nacionais </a:t>
            </a:r>
            <a:r>
              <a:rPr lang="pt-BR" sz="2500" dirty="0" err="1" smtClean="0"/>
              <a:t>Infantojuvenil</a:t>
            </a:r>
            <a:r>
              <a:rPr lang="pt-BR" sz="2500" dirty="0" smtClean="0"/>
              <a:t> pelo Meio Ambiente/CNIJMA, entre outros.</a:t>
            </a:r>
          </a:p>
          <a:p>
            <a:pPr marL="0" indent="0" algn="just">
              <a:buNone/>
            </a:pPr>
            <a:r>
              <a:rPr lang="pt-BR" sz="2500" dirty="0" smtClean="0"/>
              <a:t>Assim, o documento foi construído a muitas mãos, perspectivando que somos uma parte inextricável da comunidade da vida, uma e indivisível.</a:t>
            </a:r>
            <a:endParaRPr lang="pt-BR" sz="2500" dirty="0"/>
          </a:p>
        </p:txBody>
      </p:sp>
    </p:spTree>
    <p:extLst>
      <p:ext uri="{BB962C8B-B14F-4D97-AF65-F5344CB8AC3E}">
        <p14:creationId xmlns="" xmlns:p14="http://schemas.microsoft.com/office/powerpoint/2010/main" val="32994731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1"/>
            <a:ext cx="1317292"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12360" y="-1"/>
            <a:ext cx="1331640"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ítulo 3"/>
          <p:cNvSpPr>
            <a:spLocks noGrp="1"/>
          </p:cNvSpPr>
          <p:nvPr>
            <p:ph type="title"/>
          </p:nvPr>
        </p:nvSpPr>
        <p:spPr/>
        <p:txBody>
          <a:bodyPr>
            <a:normAutofit/>
          </a:bodyPr>
          <a:lstStyle/>
          <a:p>
            <a:r>
              <a:rPr lang="pt-BR" sz="5400" b="1" dirty="0" smtClean="0">
                <a:latin typeface="+mn-lt"/>
              </a:rPr>
              <a:t>Objetivos </a:t>
            </a:r>
            <a:endParaRPr lang="pt-BR" sz="5400" b="1" dirty="0">
              <a:latin typeface="+mn-lt"/>
            </a:endParaRPr>
          </a:p>
        </p:txBody>
      </p:sp>
      <p:sp>
        <p:nvSpPr>
          <p:cNvPr id="5" name="Espaço Reservado para Conteúdo 4"/>
          <p:cNvSpPr>
            <a:spLocks noGrp="1"/>
          </p:cNvSpPr>
          <p:nvPr>
            <p:ph idx="1"/>
          </p:nvPr>
        </p:nvSpPr>
        <p:spPr>
          <a:xfrm>
            <a:off x="214282" y="2071678"/>
            <a:ext cx="8715436" cy="4572032"/>
          </a:xfrm>
        </p:spPr>
        <p:txBody>
          <a:bodyPr>
            <a:normAutofit/>
          </a:bodyPr>
          <a:lstStyle/>
          <a:p>
            <a:pPr marL="0" indent="0" algn="just">
              <a:buNone/>
            </a:pPr>
            <a:r>
              <a:rPr lang="pt-BR" dirty="0" smtClean="0"/>
              <a:t>Propiciar a reflexão teórica ampliando o debate político sem, contudo perder a dimensão das práticas cotidianas. Uma educação que se propõe a fomentar processos continuados que possibilitem o respeito à diversidade biológica, cultural, étnica e onde todos nós que fazemos parte da escola, dentro e fora, consigamos apoiar, cooperar com  a capacidade inerente da natureza de manter a vida.</a:t>
            </a:r>
            <a:endParaRPr lang="pt-BR" dirty="0"/>
          </a:p>
        </p:txBody>
      </p:sp>
    </p:spTree>
    <p:extLst>
      <p:ext uri="{BB962C8B-B14F-4D97-AF65-F5344CB8AC3E}">
        <p14:creationId xmlns="" xmlns:p14="http://schemas.microsoft.com/office/powerpoint/2010/main" val="32994731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1"/>
            <a:ext cx="1317292"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12360" y="-1"/>
            <a:ext cx="1331640"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ítulo 3"/>
          <p:cNvSpPr>
            <a:spLocks noGrp="1"/>
          </p:cNvSpPr>
          <p:nvPr>
            <p:ph type="title"/>
          </p:nvPr>
        </p:nvSpPr>
        <p:spPr/>
        <p:txBody>
          <a:bodyPr>
            <a:normAutofit/>
          </a:bodyPr>
          <a:lstStyle/>
          <a:p>
            <a:r>
              <a:rPr lang="pt-BR" sz="5400" b="1" dirty="0" err="1" smtClean="0">
                <a:latin typeface="+mn-lt"/>
              </a:rPr>
              <a:t>Público-alvo</a:t>
            </a:r>
            <a:endParaRPr lang="pt-BR" sz="5400" b="1" dirty="0">
              <a:latin typeface="+mn-lt"/>
            </a:endParaRPr>
          </a:p>
        </p:txBody>
      </p:sp>
      <p:sp>
        <p:nvSpPr>
          <p:cNvPr id="5" name="Espaço Reservado para Conteúdo 4"/>
          <p:cNvSpPr>
            <a:spLocks noGrp="1"/>
          </p:cNvSpPr>
          <p:nvPr>
            <p:ph idx="1"/>
          </p:nvPr>
        </p:nvSpPr>
        <p:spPr>
          <a:xfrm>
            <a:off x="214282" y="2071678"/>
            <a:ext cx="8715436" cy="4572032"/>
          </a:xfrm>
        </p:spPr>
        <p:txBody>
          <a:bodyPr>
            <a:normAutofit/>
          </a:bodyPr>
          <a:lstStyle/>
          <a:p>
            <a:pPr marL="0" indent="0" algn="just">
              <a:buNone/>
            </a:pPr>
            <a:r>
              <a:rPr lang="pt-BR" dirty="0" smtClean="0"/>
              <a:t>O documento é para </a:t>
            </a:r>
            <a:r>
              <a:rPr lang="pt-BR" dirty="0" err="1" smtClean="0"/>
              <a:t>gestore</a:t>
            </a:r>
            <a:r>
              <a:rPr lang="pt-BR" dirty="0" smtClean="0"/>
              <a:t>/as e professore/as. Sujeitos responsáveis pela incorporação da temática no currículo de forma interdisciplinar e continuada, para que consigamos ao longo  da formação integral na Educação Básica, que nossos estudantes  minimante sejam capazes de fazer uma nova aliança global para cuidar da Terra e uns dos outros.</a:t>
            </a:r>
            <a:endParaRPr lang="pt-BR" dirty="0"/>
          </a:p>
        </p:txBody>
      </p:sp>
    </p:spTree>
    <p:extLst>
      <p:ext uri="{BB962C8B-B14F-4D97-AF65-F5344CB8AC3E}">
        <p14:creationId xmlns="" xmlns:p14="http://schemas.microsoft.com/office/powerpoint/2010/main" val="32994731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1"/>
            <a:ext cx="1317292"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12360" y="-1"/>
            <a:ext cx="1331640"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ítulo 3"/>
          <p:cNvSpPr>
            <a:spLocks noGrp="1"/>
          </p:cNvSpPr>
          <p:nvPr>
            <p:ph type="title"/>
          </p:nvPr>
        </p:nvSpPr>
        <p:spPr/>
        <p:txBody>
          <a:bodyPr>
            <a:normAutofit fontScale="90000"/>
          </a:bodyPr>
          <a:lstStyle/>
          <a:p>
            <a:r>
              <a:rPr lang="pt-BR" sz="5400" b="1" dirty="0" smtClean="0"/>
              <a:t/>
            </a:r>
            <a:br>
              <a:rPr lang="pt-BR" sz="5400" b="1" dirty="0" smtClean="0"/>
            </a:br>
            <a:r>
              <a:rPr lang="pt-BR" sz="5400" b="1" dirty="0" smtClean="0"/>
              <a:t>Formação de gestor/as e professor/as</a:t>
            </a:r>
            <a:br>
              <a:rPr lang="pt-BR" sz="5400" b="1" dirty="0" smtClean="0"/>
            </a:br>
            <a:endParaRPr lang="pt-BR" sz="5400" b="1" dirty="0">
              <a:latin typeface="+mn-lt"/>
            </a:endParaRPr>
          </a:p>
        </p:txBody>
      </p:sp>
      <p:sp>
        <p:nvSpPr>
          <p:cNvPr id="5" name="Espaço Reservado para Conteúdo 4"/>
          <p:cNvSpPr>
            <a:spLocks noGrp="1"/>
          </p:cNvSpPr>
          <p:nvPr>
            <p:ph idx="1"/>
          </p:nvPr>
        </p:nvSpPr>
        <p:spPr>
          <a:xfrm>
            <a:off x="214282" y="2071678"/>
            <a:ext cx="8715436" cy="4572032"/>
          </a:xfrm>
        </p:spPr>
        <p:txBody>
          <a:bodyPr>
            <a:normAutofit fontScale="92500" lnSpcReduction="20000"/>
          </a:bodyPr>
          <a:lstStyle/>
          <a:p>
            <a:pPr marL="0" indent="0" algn="just">
              <a:buNone/>
            </a:pPr>
            <a:r>
              <a:rPr lang="pt-BR" dirty="0" smtClean="0"/>
              <a:t>Com relação ao espaço da escola é preciso que gestor/as, professor/as se fortaleçam como aprendizes da sustentabilidade. E isso transcende de longe a réplica de livros e teorias. Leva a pensar em escolas sustentáveis desde a sua estrutura até o sistema escolar, envolvendo todos os atores sociais dentro da escola e no seu entorno, o que inclui a socialização de ideias, de material didático contextualizado e de convivência sociocultural, função relevante do ambiente escolar, que não se restringe aos muros da escola.</a:t>
            </a:r>
            <a:endParaRPr lang="pt-BR" dirty="0"/>
          </a:p>
        </p:txBody>
      </p:sp>
    </p:spTree>
    <p:extLst>
      <p:ext uri="{BB962C8B-B14F-4D97-AF65-F5344CB8AC3E}">
        <p14:creationId xmlns="" xmlns:p14="http://schemas.microsoft.com/office/powerpoint/2010/main" val="32994731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1"/>
            <a:ext cx="1317292"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12360" y="-1"/>
            <a:ext cx="1331640"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ítulo 3"/>
          <p:cNvSpPr>
            <a:spLocks noGrp="1"/>
          </p:cNvSpPr>
          <p:nvPr>
            <p:ph type="title"/>
          </p:nvPr>
        </p:nvSpPr>
        <p:spPr/>
        <p:txBody>
          <a:bodyPr>
            <a:normAutofit fontScale="90000"/>
          </a:bodyPr>
          <a:lstStyle/>
          <a:p>
            <a:r>
              <a:rPr lang="pt-BR" sz="5400" b="1" dirty="0" smtClean="0"/>
              <a:t/>
            </a:r>
            <a:br>
              <a:rPr lang="pt-BR" sz="5400" b="1" dirty="0" smtClean="0"/>
            </a:br>
            <a:r>
              <a:rPr lang="pt-BR" sz="5400" b="1" dirty="0" smtClean="0"/>
              <a:t>Formação de gestor/as e professor/as</a:t>
            </a:r>
            <a:br>
              <a:rPr lang="pt-BR" sz="5400" b="1" dirty="0" smtClean="0"/>
            </a:br>
            <a:endParaRPr lang="pt-BR" sz="5400" b="1" dirty="0">
              <a:latin typeface="+mn-lt"/>
            </a:endParaRPr>
          </a:p>
        </p:txBody>
      </p:sp>
      <p:sp>
        <p:nvSpPr>
          <p:cNvPr id="5" name="Espaço Reservado para Conteúdo 4"/>
          <p:cNvSpPr>
            <a:spLocks noGrp="1"/>
          </p:cNvSpPr>
          <p:nvPr>
            <p:ph idx="1"/>
          </p:nvPr>
        </p:nvSpPr>
        <p:spPr>
          <a:xfrm>
            <a:off x="214282" y="2071678"/>
            <a:ext cx="8715436" cy="4572032"/>
          </a:xfrm>
        </p:spPr>
        <p:txBody>
          <a:bodyPr>
            <a:normAutofit fontScale="92500" lnSpcReduction="10000"/>
          </a:bodyPr>
          <a:lstStyle/>
          <a:p>
            <a:pPr marL="0" indent="0" algn="just">
              <a:buNone/>
            </a:pPr>
            <a:r>
              <a:rPr lang="pt-BR" dirty="0" smtClean="0"/>
              <a:t>Para tanto, é importante que nossa prática pedagógica esteja pautada desde o Projeto Político Pedagógico/PPP da escola, planos de ensino, planos de aulas, constantemente revisitados e fortalecidos.</a:t>
            </a:r>
          </a:p>
          <a:p>
            <a:pPr marL="0" indent="0" algn="just">
              <a:buNone/>
            </a:pPr>
            <a:r>
              <a:rPr lang="pt-BR" dirty="0" smtClean="0"/>
              <a:t>Importante o uso de referenciais bibliográficos mencionados no documento, principalmente as Propostas Curriculares de SC, Temas Multidisciplinares (1998, p. 47-61), (2014, p. 51-84), Políticas e Programas nacional e estadual de educação ambiental, as </a:t>
            </a:r>
            <a:r>
              <a:rPr lang="pt-BR" dirty="0" err="1" smtClean="0"/>
              <a:t>DCNs</a:t>
            </a:r>
            <a:r>
              <a:rPr lang="pt-BR" dirty="0" smtClean="0"/>
              <a:t>, planos de educação, entre outros.</a:t>
            </a:r>
            <a:endParaRPr lang="pt-BR" dirty="0"/>
          </a:p>
        </p:txBody>
      </p:sp>
    </p:spTree>
    <p:extLst>
      <p:ext uri="{BB962C8B-B14F-4D97-AF65-F5344CB8AC3E}">
        <p14:creationId xmlns="" xmlns:p14="http://schemas.microsoft.com/office/powerpoint/2010/main" val="32994731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1"/>
            <a:ext cx="1317292"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12360" y="-1"/>
            <a:ext cx="1331640"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ítulo 3"/>
          <p:cNvSpPr>
            <a:spLocks noGrp="1"/>
          </p:cNvSpPr>
          <p:nvPr>
            <p:ph type="title"/>
          </p:nvPr>
        </p:nvSpPr>
        <p:spPr/>
        <p:txBody>
          <a:bodyPr>
            <a:normAutofit fontScale="90000"/>
          </a:bodyPr>
          <a:lstStyle/>
          <a:p>
            <a:r>
              <a:rPr lang="pt-BR" sz="5400" b="1" dirty="0" smtClean="0"/>
              <a:t/>
            </a:r>
            <a:br>
              <a:rPr lang="pt-BR" sz="5400" b="1" dirty="0" smtClean="0"/>
            </a:br>
            <a:r>
              <a:rPr lang="pt-BR" sz="5400" b="1" dirty="0" smtClean="0"/>
              <a:t>Formação de gestor/as e professor/as</a:t>
            </a:r>
            <a:br>
              <a:rPr lang="pt-BR" sz="5400" b="1" dirty="0" smtClean="0"/>
            </a:br>
            <a:endParaRPr lang="pt-BR" sz="5400" b="1" dirty="0">
              <a:latin typeface="+mn-lt"/>
            </a:endParaRPr>
          </a:p>
        </p:txBody>
      </p:sp>
      <p:sp>
        <p:nvSpPr>
          <p:cNvPr id="5" name="Espaço Reservado para Conteúdo 4"/>
          <p:cNvSpPr>
            <a:spLocks noGrp="1"/>
          </p:cNvSpPr>
          <p:nvPr>
            <p:ph idx="1"/>
          </p:nvPr>
        </p:nvSpPr>
        <p:spPr>
          <a:xfrm>
            <a:off x="214282" y="2071678"/>
            <a:ext cx="8715436" cy="4572032"/>
          </a:xfrm>
        </p:spPr>
        <p:txBody>
          <a:bodyPr>
            <a:normAutofit fontScale="92500" lnSpcReduction="10000"/>
          </a:bodyPr>
          <a:lstStyle/>
          <a:p>
            <a:pPr marL="0" indent="0" algn="just">
              <a:buNone/>
            </a:pPr>
            <a:r>
              <a:rPr lang="pt-BR" dirty="0" smtClean="0"/>
              <a:t>Para tanto, é importante que nossa prática pedagógica esteja pautada desde o Projeto Político Pedagógico/PPP da escola, planos de ensino, planos de aulas, constantemente revisitados e fortalecidos.</a:t>
            </a:r>
          </a:p>
          <a:p>
            <a:pPr marL="0" indent="0" algn="just">
              <a:buNone/>
            </a:pPr>
            <a:r>
              <a:rPr lang="pt-BR" dirty="0" smtClean="0"/>
              <a:t>Importante o uso de referenciais bibliográficos mencionados no documento, principalmente as Propostas Curriculares de SC, Temas Multidisciplinares (1998, p. 47-61), (2014, p. 51-84), Políticas e Programas nacional e estadual de educação ambiental, as </a:t>
            </a:r>
            <a:r>
              <a:rPr lang="pt-BR" dirty="0" err="1" smtClean="0"/>
              <a:t>DCNs</a:t>
            </a:r>
            <a:r>
              <a:rPr lang="pt-BR" dirty="0" smtClean="0"/>
              <a:t>, BNCC,  planos de educação, entre outros.</a:t>
            </a:r>
            <a:endParaRPr lang="pt-BR" dirty="0"/>
          </a:p>
        </p:txBody>
      </p:sp>
    </p:spTree>
    <p:extLst>
      <p:ext uri="{BB962C8B-B14F-4D97-AF65-F5344CB8AC3E}">
        <p14:creationId xmlns="" xmlns:p14="http://schemas.microsoft.com/office/powerpoint/2010/main" val="32994731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1"/>
            <a:ext cx="1317292"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12360" y="-1"/>
            <a:ext cx="1331640"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ítulo 3"/>
          <p:cNvSpPr>
            <a:spLocks noGrp="1"/>
          </p:cNvSpPr>
          <p:nvPr>
            <p:ph type="title"/>
          </p:nvPr>
        </p:nvSpPr>
        <p:spPr/>
        <p:txBody>
          <a:bodyPr>
            <a:normAutofit fontScale="90000"/>
          </a:bodyPr>
          <a:lstStyle/>
          <a:p>
            <a:r>
              <a:rPr lang="pt-BR" sz="5400" b="1" dirty="0" smtClean="0"/>
              <a:t/>
            </a:r>
            <a:br>
              <a:rPr lang="pt-BR" sz="5400" b="1" dirty="0" smtClean="0"/>
            </a:br>
            <a:r>
              <a:rPr lang="pt-BR" sz="5400" b="1" dirty="0" smtClean="0"/>
              <a:t>Formação de gestor/as e professor/as</a:t>
            </a:r>
            <a:br>
              <a:rPr lang="pt-BR" sz="5400" b="1" dirty="0" smtClean="0"/>
            </a:br>
            <a:endParaRPr lang="pt-BR" sz="5400" b="1" dirty="0">
              <a:latin typeface="+mn-lt"/>
            </a:endParaRPr>
          </a:p>
        </p:txBody>
      </p:sp>
      <p:sp>
        <p:nvSpPr>
          <p:cNvPr id="5" name="Espaço Reservado para Conteúdo 4"/>
          <p:cNvSpPr>
            <a:spLocks noGrp="1"/>
          </p:cNvSpPr>
          <p:nvPr>
            <p:ph idx="1"/>
          </p:nvPr>
        </p:nvSpPr>
        <p:spPr>
          <a:xfrm>
            <a:off x="214282" y="2071678"/>
            <a:ext cx="8715436" cy="4572032"/>
          </a:xfrm>
        </p:spPr>
        <p:txBody>
          <a:bodyPr>
            <a:normAutofit/>
          </a:bodyPr>
          <a:lstStyle/>
          <a:p>
            <a:pPr marL="0" indent="0" algn="just">
              <a:buNone/>
            </a:pPr>
            <a:r>
              <a:rPr lang="pt-BR" b="1" dirty="0" smtClean="0"/>
              <a:t>Como sugestão:</a:t>
            </a:r>
          </a:p>
          <a:p>
            <a:pPr marL="0" indent="0" algn="just"/>
            <a:r>
              <a:rPr lang="pt-BR" dirty="0" smtClean="0"/>
              <a:t> Organizar todas de conversas a partir das leituras e pesquisas,</a:t>
            </a:r>
          </a:p>
          <a:p>
            <a:pPr marL="0" indent="0" algn="just"/>
            <a:r>
              <a:rPr lang="pt-BR" dirty="0" smtClean="0"/>
              <a:t> Convidar as instituições de meio ambiente do município para palestras, oficinas e projetos de parceria na escola;</a:t>
            </a:r>
          </a:p>
          <a:p>
            <a:pPr marL="0" indent="0" algn="just"/>
            <a:r>
              <a:rPr lang="pt-BR" dirty="0" smtClean="0"/>
              <a:t> Criação/fortalecimento das </a:t>
            </a:r>
            <a:r>
              <a:rPr lang="pt-BR" dirty="0" err="1" smtClean="0"/>
              <a:t>Com-Vidas</a:t>
            </a:r>
            <a:r>
              <a:rPr lang="pt-BR" dirty="0" smtClean="0"/>
              <a:t>;</a:t>
            </a:r>
          </a:p>
          <a:p>
            <a:pPr marL="0" indent="0" algn="just"/>
            <a:r>
              <a:rPr lang="pt-BR" dirty="0" smtClean="0"/>
              <a:t> Continuar e fortalecer os projetos das CNIJMA;</a:t>
            </a:r>
          </a:p>
          <a:p>
            <a:pPr marL="0" indent="0" algn="just"/>
            <a:endParaRPr lang="pt-BR" dirty="0" smtClean="0"/>
          </a:p>
          <a:p>
            <a:pPr marL="0" indent="0" algn="just"/>
            <a:endParaRPr lang="pt-BR" dirty="0"/>
          </a:p>
        </p:txBody>
      </p:sp>
    </p:spTree>
    <p:extLst>
      <p:ext uri="{BB962C8B-B14F-4D97-AF65-F5344CB8AC3E}">
        <p14:creationId xmlns="" xmlns:p14="http://schemas.microsoft.com/office/powerpoint/2010/main" val="32994731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1"/>
            <a:ext cx="1317292"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12360" y="-1"/>
            <a:ext cx="1331640"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ítulo 3"/>
          <p:cNvSpPr>
            <a:spLocks noGrp="1"/>
          </p:cNvSpPr>
          <p:nvPr>
            <p:ph type="title"/>
          </p:nvPr>
        </p:nvSpPr>
        <p:spPr/>
        <p:txBody>
          <a:bodyPr>
            <a:normAutofit fontScale="90000"/>
          </a:bodyPr>
          <a:lstStyle/>
          <a:p>
            <a:r>
              <a:rPr lang="pt-BR" sz="5400" b="1" dirty="0" smtClean="0"/>
              <a:t/>
            </a:r>
            <a:br>
              <a:rPr lang="pt-BR" sz="5400" b="1" dirty="0" smtClean="0"/>
            </a:br>
            <a:r>
              <a:rPr lang="pt-BR" sz="5400" b="1" dirty="0" smtClean="0"/>
              <a:t>Formação de gestor/as e professor/as</a:t>
            </a:r>
            <a:br>
              <a:rPr lang="pt-BR" sz="5400" b="1" dirty="0" smtClean="0"/>
            </a:br>
            <a:endParaRPr lang="pt-BR" sz="5400" b="1" dirty="0">
              <a:latin typeface="+mn-lt"/>
            </a:endParaRPr>
          </a:p>
        </p:txBody>
      </p:sp>
      <p:sp>
        <p:nvSpPr>
          <p:cNvPr id="5" name="Espaço Reservado para Conteúdo 4"/>
          <p:cNvSpPr>
            <a:spLocks noGrp="1"/>
          </p:cNvSpPr>
          <p:nvPr>
            <p:ph idx="1"/>
          </p:nvPr>
        </p:nvSpPr>
        <p:spPr>
          <a:xfrm>
            <a:off x="214282" y="2071678"/>
            <a:ext cx="8715436" cy="4572032"/>
          </a:xfrm>
        </p:spPr>
        <p:txBody>
          <a:bodyPr>
            <a:normAutofit lnSpcReduction="10000"/>
          </a:bodyPr>
          <a:lstStyle/>
          <a:p>
            <a:pPr marL="0" indent="0" algn="just"/>
            <a:endParaRPr lang="pt-BR" dirty="0" smtClean="0"/>
          </a:p>
          <a:p>
            <a:pPr marL="0" indent="0" algn="just"/>
            <a:r>
              <a:rPr lang="pt-BR" dirty="0" smtClean="0"/>
              <a:t> Aproximação/ação com os Grupos de Trabalho  de educação ambiental da região/</a:t>
            </a:r>
            <a:r>
              <a:rPr lang="pt-BR" dirty="0" err="1" smtClean="0"/>
              <a:t>GTEAs</a:t>
            </a:r>
            <a:r>
              <a:rPr lang="pt-BR" dirty="0" smtClean="0"/>
              <a:t>;</a:t>
            </a:r>
          </a:p>
          <a:p>
            <a:pPr marL="0" indent="0" algn="just"/>
            <a:r>
              <a:rPr lang="pt-BR" dirty="0" smtClean="0"/>
              <a:t> Construção de ecotécnicas nas escolas para integrar  enriquecer praticamente todas as atividades escolares, para que nossos estudantes percebam  que essas práticas pedagógicas estão embutidas em sistemas maiores que também são teias vivas com seus próprios ciclos.</a:t>
            </a:r>
            <a:endParaRPr lang="pt-BR" dirty="0"/>
          </a:p>
        </p:txBody>
      </p:sp>
    </p:spTree>
    <p:extLst>
      <p:ext uri="{BB962C8B-B14F-4D97-AF65-F5344CB8AC3E}">
        <p14:creationId xmlns="" xmlns:p14="http://schemas.microsoft.com/office/powerpoint/2010/main" val="32994731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1"/>
            <a:ext cx="1317292"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12360" y="-1"/>
            <a:ext cx="1331640"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ítulo 3"/>
          <p:cNvSpPr>
            <a:spLocks noGrp="1"/>
          </p:cNvSpPr>
          <p:nvPr>
            <p:ph type="title"/>
          </p:nvPr>
        </p:nvSpPr>
        <p:spPr/>
        <p:txBody>
          <a:bodyPr>
            <a:normAutofit fontScale="90000"/>
          </a:bodyPr>
          <a:lstStyle/>
          <a:p>
            <a:r>
              <a:rPr lang="pt-BR" sz="5400" b="1" dirty="0" smtClean="0"/>
              <a:t/>
            </a:r>
            <a:br>
              <a:rPr lang="pt-BR" sz="5400" b="1" dirty="0" smtClean="0"/>
            </a:br>
            <a:r>
              <a:rPr lang="pt-BR" sz="5400" b="1" dirty="0" smtClean="0"/>
              <a:t> </a:t>
            </a:r>
            <a:r>
              <a:rPr lang="pt-BR" sz="6000" b="1" dirty="0" smtClean="0"/>
              <a:t>Reflexões/Desafios </a:t>
            </a:r>
            <a:br>
              <a:rPr lang="pt-BR" sz="6000" b="1" dirty="0" smtClean="0"/>
            </a:br>
            <a:endParaRPr lang="pt-BR" sz="6000" b="1" dirty="0">
              <a:latin typeface="+mn-lt"/>
            </a:endParaRPr>
          </a:p>
        </p:txBody>
      </p:sp>
      <p:sp>
        <p:nvSpPr>
          <p:cNvPr id="5" name="Espaço Reservado para Conteúdo 4"/>
          <p:cNvSpPr>
            <a:spLocks noGrp="1"/>
          </p:cNvSpPr>
          <p:nvPr>
            <p:ph idx="1"/>
          </p:nvPr>
        </p:nvSpPr>
        <p:spPr>
          <a:xfrm>
            <a:off x="214282" y="2071678"/>
            <a:ext cx="8715436" cy="4572032"/>
          </a:xfrm>
        </p:spPr>
        <p:txBody>
          <a:bodyPr>
            <a:normAutofit/>
          </a:bodyPr>
          <a:lstStyle/>
          <a:p>
            <a:pPr marL="0" indent="0" algn="just">
              <a:buNone/>
            </a:pPr>
            <a:endParaRPr lang="pt-BR" dirty="0" smtClean="0"/>
          </a:p>
          <a:p>
            <a:pPr marL="360363" indent="-360363" algn="just">
              <a:buFont typeface="+mj-lt"/>
              <a:buAutoNum type="arabicPeriod"/>
            </a:pPr>
            <a:r>
              <a:rPr lang="pt-BR" sz="2500" dirty="0" smtClean="0"/>
              <a:t>Tornar a educação ambiental permanente na escola;</a:t>
            </a:r>
          </a:p>
          <a:p>
            <a:pPr marL="360363" indent="-360363" algn="just">
              <a:buFont typeface="+mj-lt"/>
              <a:buAutoNum type="arabicPeriod"/>
            </a:pPr>
            <a:r>
              <a:rPr lang="pt-BR" sz="2500" dirty="0" smtClean="0"/>
              <a:t>Desviar o foco quase que exclusivo em reciclagem (EA é muito mais que isso);</a:t>
            </a:r>
          </a:p>
          <a:p>
            <a:pPr marL="360363" indent="-360363" algn="just">
              <a:buFont typeface="+mj-lt"/>
              <a:buAutoNum type="arabicPeriod"/>
            </a:pPr>
            <a:r>
              <a:rPr lang="pt-BR" sz="2500" dirty="0" smtClean="0"/>
              <a:t>Ter no currículo a EA sobre o ambiente, EA no meio ambiente , EA para o ambiente;</a:t>
            </a:r>
          </a:p>
          <a:p>
            <a:pPr marL="360363" indent="-360363" algn="just">
              <a:buFont typeface="+mj-lt"/>
              <a:buAutoNum type="arabicPeriod"/>
            </a:pPr>
            <a:r>
              <a:rPr lang="pt-BR" sz="2500" dirty="0" smtClean="0"/>
              <a:t>Educar a partir do meio ambiente;</a:t>
            </a:r>
          </a:p>
          <a:p>
            <a:pPr marL="360363" indent="-360363" algn="just">
              <a:buFont typeface="+mj-lt"/>
              <a:buAutoNum type="arabicPeriod"/>
            </a:pPr>
            <a:r>
              <a:rPr lang="pt-BR" sz="2500" dirty="0" smtClean="0"/>
              <a:t>Incluir os saberes dos povos  tradicionais e originários;</a:t>
            </a:r>
          </a:p>
          <a:p>
            <a:pPr marL="360363" indent="-360363" algn="just">
              <a:buFont typeface="+mj-lt"/>
              <a:buAutoNum type="arabicPeriod"/>
            </a:pPr>
            <a:r>
              <a:rPr lang="pt-BR" sz="2500" dirty="0" smtClean="0"/>
              <a:t>A importância  de uma revisão dos valores, ética,  atitudes individuais e coletivas;</a:t>
            </a:r>
          </a:p>
          <a:p>
            <a:pPr marL="360363" indent="-360363" algn="just">
              <a:buNone/>
            </a:pPr>
            <a:endParaRPr lang="pt-BR" sz="2500" dirty="0" smtClean="0"/>
          </a:p>
          <a:p>
            <a:pPr marL="514350" indent="-514350" algn="just">
              <a:buFont typeface="+mj-lt"/>
              <a:buAutoNum type="arabicPeriod"/>
            </a:pPr>
            <a:endParaRPr lang="pt-BR" sz="2500" dirty="0"/>
          </a:p>
        </p:txBody>
      </p:sp>
    </p:spTree>
    <p:extLst>
      <p:ext uri="{BB962C8B-B14F-4D97-AF65-F5344CB8AC3E}">
        <p14:creationId xmlns="" xmlns:p14="http://schemas.microsoft.com/office/powerpoint/2010/main" val="32994731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1"/>
            <a:ext cx="1317292"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12360" y="-1"/>
            <a:ext cx="1331640"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ítulo 3"/>
          <p:cNvSpPr>
            <a:spLocks noGrp="1"/>
          </p:cNvSpPr>
          <p:nvPr>
            <p:ph type="title"/>
          </p:nvPr>
        </p:nvSpPr>
        <p:spPr/>
        <p:txBody>
          <a:bodyPr>
            <a:normAutofit fontScale="90000"/>
          </a:bodyPr>
          <a:lstStyle/>
          <a:p>
            <a:r>
              <a:rPr lang="pt-BR" sz="5400" b="1" dirty="0" smtClean="0"/>
              <a:t/>
            </a:r>
            <a:br>
              <a:rPr lang="pt-BR" sz="5400" b="1" dirty="0" smtClean="0"/>
            </a:br>
            <a:r>
              <a:rPr lang="pt-BR" sz="5400" b="1" dirty="0" smtClean="0"/>
              <a:t> </a:t>
            </a:r>
            <a:r>
              <a:rPr lang="pt-BR" sz="6000" b="1" dirty="0" smtClean="0"/>
              <a:t>Reflexões/Desafios </a:t>
            </a:r>
            <a:br>
              <a:rPr lang="pt-BR" sz="6000" b="1" dirty="0" smtClean="0"/>
            </a:br>
            <a:endParaRPr lang="pt-BR" sz="6000" b="1" dirty="0">
              <a:latin typeface="+mn-lt"/>
            </a:endParaRPr>
          </a:p>
        </p:txBody>
      </p:sp>
      <p:sp>
        <p:nvSpPr>
          <p:cNvPr id="5" name="Espaço Reservado para Conteúdo 4"/>
          <p:cNvSpPr>
            <a:spLocks noGrp="1"/>
          </p:cNvSpPr>
          <p:nvPr>
            <p:ph idx="1"/>
          </p:nvPr>
        </p:nvSpPr>
        <p:spPr>
          <a:xfrm>
            <a:off x="214282" y="2071678"/>
            <a:ext cx="8715436" cy="4572032"/>
          </a:xfrm>
        </p:spPr>
        <p:txBody>
          <a:bodyPr>
            <a:normAutofit/>
          </a:bodyPr>
          <a:lstStyle/>
          <a:p>
            <a:pPr marL="514350" indent="-514350" algn="just">
              <a:buNone/>
            </a:pPr>
            <a:endParaRPr lang="pt-BR" dirty="0" smtClean="0"/>
          </a:p>
          <a:p>
            <a:pPr marL="457200" indent="-457200" algn="just">
              <a:buNone/>
            </a:pPr>
            <a:r>
              <a:rPr lang="pt-BR" sz="2500" dirty="0" smtClean="0"/>
              <a:t>7- A participação e a colaboração;</a:t>
            </a:r>
          </a:p>
          <a:p>
            <a:pPr marL="457200" indent="-457200" algn="just">
              <a:buNone/>
            </a:pPr>
            <a:r>
              <a:rPr lang="pt-BR" sz="2500" dirty="0" smtClean="0"/>
              <a:t>8-  Reconhecimento das diferenças étnico-raciais e da diversidade dos seres vivos;</a:t>
            </a:r>
          </a:p>
          <a:p>
            <a:pPr marL="457200" indent="-457200" algn="just">
              <a:buNone/>
            </a:pPr>
            <a:r>
              <a:rPr lang="pt-BR" sz="2500" dirty="0" smtClean="0"/>
              <a:t>9- respeito aos territórios com sua capacidade de suporte;</a:t>
            </a:r>
          </a:p>
          <a:p>
            <a:pPr marL="457200" indent="-457200" algn="just">
              <a:buNone/>
            </a:pPr>
            <a:r>
              <a:rPr lang="pt-BR" sz="2500" dirty="0" smtClean="0"/>
              <a:t>10- Eliminação de todas as formas de desperdícios;</a:t>
            </a:r>
          </a:p>
          <a:p>
            <a:pPr marL="457200" indent="-457200" algn="just">
              <a:buNone/>
            </a:pPr>
            <a:r>
              <a:rPr lang="pt-BR" sz="2500" dirty="0" smtClean="0"/>
              <a:t>11- Melhorar a qualidade de vida das presentes e futuras gerações;</a:t>
            </a:r>
          </a:p>
          <a:p>
            <a:pPr marL="457200" indent="-457200" algn="just">
              <a:buNone/>
            </a:pPr>
            <a:r>
              <a:rPr lang="pt-BR" sz="2500" dirty="0" smtClean="0"/>
              <a:t>12 – Zelar pelo patrimônio publico material e imaterial;</a:t>
            </a:r>
          </a:p>
          <a:p>
            <a:pPr marL="457200" indent="-457200" algn="just">
              <a:buNone/>
            </a:pPr>
            <a:endParaRPr lang="pt-BR" sz="2500" dirty="0" smtClean="0"/>
          </a:p>
          <a:p>
            <a:pPr marL="457200" indent="-457200" algn="just">
              <a:buNone/>
            </a:pPr>
            <a:endParaRPr lang="pt-BR" sz="2500" dirty="0" smtClean="0"/>
          </a:p>
          <a:p>
            <a:pPr marL="457200" indent="-457200" algn="just">
              <a:buNone/>
            </a:pPr>
            <a:endParaRPr lang="pt-BR" sz="2500" dirty="0" smtClean="0"/>
          </a:p>
          <a:p>
            <a:pPr marL="514350" indent="-514350" algn="just">
              <a:buFont typeface="+mj-lt"/>
              <a:buAutoNum type="arabicPeriod"/>
            </a:pPr>
            <a:endParaRPr lang="pt-BR" sz="2500" dirty="0"/>
          </a:p>
        </p:txBody>
      </p:sp>
    </p:spTree>
    <p:extLst>
      <p:ext uri="{BB962C8B-B14F-4D97-AF65-F5344CB8AC3E}">
        <p14:creationId xmlns="" xmlns:p14="http://schemas.microsoft.com/office/powerpoint/2010/main" val="32994731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1"/>
            <a:ext cx="1317292"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12360" y="-1"/>
            <a:ext cx="1331640"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ítulo 3"/>
          <p:cNvSpPr>
            <a:spLocks noGrp="1"/>
          </p:cNvSpPr>
          <p:nvPr>
            <p:ph type="title"/>
          </p:nvPr>
        </p:nvSpPr>
        <p:spPr/>
        <p:txBody>
          <a:bodyPr>
            <a:normAutofit fontScale="90000"/>
          </a:bodyPr>
          <a:lstStyle/>
          <a:p>
            <a:r>
              <a:rPr lang="pt-BR" sz="5400" b="1" dirty="0" smtClean="0"/>
              <a:t/>
            </a:r>
            <a:br>
              <a:rPr lang="pt-BR" sz="5400" b="1" dirty="0" smtClean="0"/>
            </a:br>
            <a:r>
              <a:rPr lang="pt-BR" sz="5400" b="1" dirty="0" smtClean="0"/>
              <a:t> </a:t>
            </a:r>
            <a:r>
              <a:rPr lang="pt-BR" sz="6000" b="1" dirty="0" smtClean="0"/>
              <a:t>Reflexões/Desafios </a:t>
            </a:r>
            <a:br>
              <a:rPr lang="pt-BR" sz="6000" b="1" dirty="0" smtClean="0"/>
            </a:br>
            <a:endParaRPr lang="pt-BR" sz="6000" b="1" dirty="0">
              <a:latin typeface="+mn-lt"/>
            </a:endParaRPr>
          </a:p>
        </p:txBody>
      </p:sp>
      <p:sp>
        <p:nvSpPr>
          <p:cNvPr id="5" name="Espaço Reservado para Conteúdo 4"/>
          <p:cNvSpPr>
            <a:spLocks noGrp="1"/>
          </p:cNvSpPr>
          <p:nvPr>
            <p:ph idx="1"/>
          </p:nvPr>
        </p:nvSpPr>
        <p:spPr>
          <a:xfrm>
            <a:off x="214282" y="1571612"/>
            <a:ext cx="8715436" cy="5072098"/>
          </a:xfrm>
        </p:spPr>
        <p:txBody>
          <a:bodyPr>
            <a:normAutofit lnSpcReduction="10000"/>
          </a:bodyPr>
          <a:lstStyle/>
          <a:p>
            <a:pPr marL="514350" indent="-514350" algn="just">
              <a:buNone/>
            </a:pPr>
            <a:endParaRPr lang="pt-BR" dirty="0" smtClean="0"/>
          </a:p>
          <a:p>
            <a:pPr marL="457200" indent="-457200" algn="just">
              <a:buNone/>
            </a:pPr>
            <a:r>
              <a:rPr lang="pt-BR" sz="2500" dirty="0" smtClean="0"/>
              <a:t>13- Com os princípios da incerteza e da precaução;</a:t>
            </a:r>
          </a:p>
          <a:p>
            <a:pPr marL="449263" indent="-449263" algn="just">
              <a:buNone/>
            </a:pPr>
            <a:r>
              <a:rPr lang="pt-BR" sz="2500" dirty="0" smtClean="0"/>
              <a:t>14- Com o dever de apoiar a comunidade escolar – professore/as, estudantes, gestores/as, estudantes, pais e amigos, a se tornarem educadores e educadoras  ambientais com a leitura crítica da realidade, uma leitura da palavra-mundo conforme Paulo Freire;</a:t>
            </a:r>
          </a:p>
          <a:p>
            <a:pPr marL="449263" indent="-449263" algn="just">
              <a:buNone/>
            </a:pPr>
            <a:r>
              <a:rPr lang="pt-BR" sz="2500" dirty="0" smtClean="0"/>
              <a:t>15- Que a  escola assuma propostas, responsabilidades e ações, na proporção de seu acesso às informações, a respeito de questões fundamentais para a convivência planetária;</a:t>
            </a:r>
          </a:p>
          <a:p>
            <a:pPr marL="449263" indent="-449263" algn="just">
              <a:buNone/>
            </a:pPr>
            <a:r>
              <a:rPr lang="pt-BR" sz="2500" dirty="0" smtClean="0"/>
              <a:t>16- Sobre a complexidade ambiental a partir do ser, do tempo, da identidade, da autonomia, da diversidade, da diferença e da </a:t>
            </a:r>
            <a:r>
              <a:rPr lang="pt-BR" sz="2500" dirty="0" err="1" smtClean="0"/>
              <a:t>outridade</a:t>
            </a:r>
            <a:r>
              <a:rPr lang="pt-BR" sz="2500" dirty="0" smtClean="0"/>
              <a:t>.</a:t>
            </a:r>
          </a:p>
          <a:p>
            <a:pPr marL="457200" indent="-457200" algn="just">
              <a:buNone/>
            </a:pPr>
            <a:endParaRPr lang="pt-BR" sz="2500" dirty="0" smtClean="0"/>
          </a:p>
          <a:p>
            <a:pPr marL="457200" indent="-457200" algn="just">
              <a:buNone/>
            </a:pPr>
            <a:endParaRPr lang="pt-BR" sz="2500" dirty="0" smtClean="0"/>
          </a:p>
          <a:p>
            <a:pPr marL="457200" indent="-457200" algn="just">
              <a:buNone/>
            </a:pPr>
            <a:endParaRPr lang="pt-BR" sz="2500" dirty="0" smtClean="0"/>
          </a:p>
          <a:p>
            <a:pPr marL="514350" indent="-514350" algn="just">
              <a:buFont typeface="+mj-lt"/>
              <a:buAutoNum type="arabicPeriod"/>
            </a:pPr>
            <a:endParaRPr lang="pt-BR" sz="2500" dirty="0"/>
          </a:p>
        </p:txBody>
      </p:sp>
    </p:spTree>
    <p:extLst>
      <p:ext uri="{BB962C8B-B14F-4D97-AF65-F5344CB8AC3E}">
        <p14:creationId xmlns="" xmlns:p14="http://schemas.microsoft.com/office/powerpoint/2010/main" val="32994731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1"/>
            <a:ext cx="1317292"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12360" y="-1"/>
            <a:ext cx="1331640"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ítulo 3"/>
          <p:cNvSpPr>
            <a:spLocks noGrp="1"/>
          </p:cNvSpPr>
          <p:nvPr>
            <p:ph type="title"/>
          </p:nvPr>
        </p:nvSpPr>
        <p:spPr/>
        <p:txBody>
          <a:bodyPr>
            <a:normAutofit fontScale="90000"/>
          </a:bodyPr>
          <a:lstStyle/>
          <a:p>
            <a:r>
              <a:rPr lang="pt-BR" sz="5400" b="1" dirty="0" smtClean="0"/>
              <a:t/>
            </a:r>
            <a:br>
              <a:rPr lang="pt-BR" sz="5400" b="1" dirty="0" smtClean="0"/>
            </a:br>
            <a:r>
              <a:rPr lang="pt-BR" sz="4900" b="1" dirty="0" smtClean="0"/>
              <a:t>Junta/os sempre falando a linguagem da natureza</a:t>
            </a:r>
            <a:r>
              <a:rPr lang="pt-BR" sz="6000" b="1" dirty="0" smtClean="0"/>
              <a:t/>
            </a:r>
            <a:br>
              <a:rPr lang="pt-BR" sz="6000" b="1" dirty="0" smtClean="0"/>
            </a:br>
            <a:endParaRPr lang="pt-BR" sz="6000" b="1" dirty="0">
              <a:latin typeface="+mn-lt"/>
            </a:endParaRPr>
          </a:p>
        </p:txBody>
      </p:sp>
      <p:sp>
        <p:nvSpPr>
          <p:cNvPr id="5" name="Espaço Reservado para Conteúdo 4"/>
          <p:cNvSpPr>
            <a:spLocks noGrp="1"/>
          </p:cNvSpPr>
          <p:nvPr>
            <p:ph idx="1"/>
          </p:nvPr>
        </p:nvSpPr>
        <p:spPr>
          <a:xfrm>
            <a:off x="214282" y="1928802"/>
            <a:ext cx="8715436" cy="4714908"/>
          </a:xfrm>
        </p:spPr>
        <p:txBody>
          <a:bodyPr>
            <a:normAutofit/>
          </a:bodyPr>
          <a:lstStyle/>
          <a:p>
            <a:pPr marL="514350" indent="-514350" algn="just">
              <a:buNone/>
            </a:pPr>
            <a:endParaRPr lang="pt-BR" dirty="0" smtClean="0"/>
          </a:p>
          <a:p>
            <a:pPr marL="457200" indent="-457200" algn="ctr">
              <a:buNone/>
            </a:pPr>
            <a:r>
              <a:rPr lang="pt-BR" sz="2800" dirty="0" smtClean="0"/>
              <a:t>“A sustentabilidade das diferentes populações e a sustentabilidade de todo o ecossistema são interdependentes. Nenhum organismo individual pode existir isoladamente.”</a:t>
            </a:r>
          </a:p>
          <a:p>
            <a:pPr marL="457200" indent="-457200" algn="just">
              <a:buNone/>
            </a:pPr>
            <a:r>
              <a:rPr lang="pt-BR" sz="2500" dirty="0" smtClean="0"/>
              <a:t>                                                                                       </a:t>
            </a:r>
            <a:r>
              <a:rPr lang="pt-BR" sz="2000" dirty="0" err="1" smtClean="0"/>
              <a:t>Fritjof</a:t>
            </a:r>
            <a:r>
              <a:rPr lang="pt-BR" sz="2000" dirty="0" smtClean="0"/>
              <a:t> Capra</a:t>
            </a:r>
          </a:p>
          <a:p>
            <a:pPr marL="457200" indent="-457200" algn="just">
              <a:buNone/>
            </a:pPr>
            <a:endParaRPr lang="pt-BR" sz="2500" dirty="0" smtClean="0"/>
          </a:p>
          <a:p>
            <a:pPr marL="514350" indent="-514350" algn="just">
              <a:buFont typeface="+mj-lt"/>
              <a:buAutoNum type="arabicPeriod"/>
            </a:pPr>
            <a:endParaRPr lang="pt-BR" sz="2500" dirty="0"/>
          </a:p>
        </p:txBody>
      </p:sp>
    </p:spTree>
    <p:extLst>
      <p:ext uri="{BB962C8B-B14F-4D97-AF65-F5344CB8AC3E}">
        <p14:creationId xmlns="" xmlns:p14="http://schemas.microsoft.com/office/powerpoint/2010/main" val="32994731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1"/>
            <a:ext cx="1317292"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12360" y="-1"/>
            <a:ext cx="1331640" cy="201804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ítulo 3"/>
          <p:cNvSpPr>
            <a:spLocks noGrp="1"/>
          </p:cNvSpPr>
          <p:nvPr>
            <p:ph type="title"/>
          </p:nvPr>
        </p:nvSpPr>
        <p:spPr/>
        <p:txBody>
          <a:bodyPr>
            <a:normAutofit fontScale="90000"/>
          </a:bodyPr>
          <a:lstStyle/>
          <a:p>
            <a:r>
              <a:rPr lang="pt-BR" sz="5400" b="1" dirty="0" smtClean="0"/>
              <a:t/>
            </a:r>
            <a:br>
              <a:rPr lang="pt-BR" sz="5400" b="1" dirty="0" smtClean="0"/>
            </a:br>
            <a:r>
              <a:rPr lang="pt-BR" sz="5400" b="1" dirty="0" smtClean="0"/>
              <a:t>Leituras complementares</a:t>
            </a:r>
            <a:r>
              <a:rPr lang="pt-BR" sz="6000" b="1" dirty="0" smtClean="0"/>
              <a:t/>
            </a:r>
            <a:br>
              <a:rPr lang="pt-BR" sz="6000" b="1" dirty="0" smtClean="0"/>
            </a:br>
            <a:endParaRPr lang="pt-BR" sz="6000" b="1" dirty="0">
              <a:latin typeface="+mn-lt"/>
            </a:endParaRPr>
          </a:p>
        </p:txBody>
      </p:sp>
      <p:sp>
        <p:nvSpPr>
          <p:cNvPr id="5" name="Espaço Reservado para Conteúdo 4"/>
          <p:cNvSpPr>
            <a:spLocks noGrp="1"/>
          </p:cNvSpPr>
          <p:nvPr>
            <p:ph idx="1"/>
          </p:nvPr>
        </p:nvSpPr>
        <p:spPr>
          <a:xfrm>
            <a:off x="214282" y="1928802"/>
            <a:ext cx="8715436" cy="4714908"/>
          </a:xfrm>
        </p:spPr>
        <p:txBody>
          <a:bodyPr>
            <a:normAutofit/>
          </a:bodyPr>
          <a:lstStyle/>
          <a:p>
            <a:pPr marL="514350" indent="-514350" algn="just">
              <a:buNone/>
            </a:pPr>
            <a:r>
              <a:rPr lang="pt-BR" dirty="0" smtClean="0"/>
              <a:t>Para além das referências citadas no documento:</a:t>
            </a:r>
          </a:p>
          <a:p>
            <a:pPr marL="457200" indent="-457200" algn="just">
              <a:buFont typeface="+mj-lt"/>
              <a:buAutoNum type="arabicPeriod"/>
            </a:pPr>
            <a:r>
              <a:rPr lang="pt-BR" sz="2500" dirty="0" smtClean="0"/>
              <a:t>Alfabetização ecológica – </a:t>
            </a:r>
            <a:r>
              <a:rPr lang="pt-BR" sz="2500" dirty="0" err="1" smtClean="0"/>
              <a:t>Fritjof</a:t>
            </a:r>
            <a:r>
              <a:rPr lang="pt-BR" sz="2500" dirty="0" smtClean="0"/>
              <a:t> Capra e outros;</a:t>
            </a:r>
          </a:p>
          <a:p>
            <a:pPr marL="457200" indent="-457200" algn="just">
              <a:buFont typeface="+mj-lt"/>
              <a:buAutoNum type="arabicPeriod"/>
            </a:pPr>
            <a:r>
              <a:rPr lang="pt-BR" sz="2500" dirty="0" smtClean="0"/>
              <a:t>Saber ambiental – Enrique </a:t>
            </a:r>
            <a:r>
              <a:rPr lang="pt-BR" sz="2500" dirty="0" err="1" smtClean="0"/>
              <a:t>Leff</a:t>
            </a:r>
            <a:endParaRPr lang="pt-BR" sz="2500" dirty="0" smtClean="0"/>
          </a:p>
          <a:p>
            <a:pPr marL="457200" indent="-457200" algn="just">
              <a:buFont typeface="+mj-lt"/>
              <a:buAutoNum type="arabicPeriod"/>
            </a:pPr>
            <a:r>
              <a:rPr lang="pt-BR" sz="2500" dirty="0" smtClean="0"/>
              <a:t>Encontros e caminhos (todos) – MEC</a:t>
            </a:r>
          </a:p>
          <a:p>
            <a:pPr marL="457200" indent="-457200" algn="just">
              <a:buFont typeface="+mj-lt"/>
              <a:buAutoNum type="arabicPeriod"/>
            </a:pPr>
            <a:r>
              <a:rPr lang="pt-BR" sz="2500" dirty="0" smtClean="0"/>
              <a:t>Pensar o ambiental: bases filosóficas para a Educação Ambiental;</a:t>
            </a:r>
          </a:p>
          <a:p>
            <a:pPr marL="457200" indent="-457200" algn="just">
              <a:buFont typeface="+mj-lt"/>
              <a:buAutoNum type="arabicPeriod"/>
            </a:pPr>
            <a:r>
              <a:rPr lang="pt-BR" sz="2500" dirty="0" smtClean="0"/>
              <a:t>Saber cuidar – Leonardo Boff</a:t>
            </a:r>
          </a:p>
          <a:p>
            <a:pPr marL="457200" indent="-457200" algn="just">
              <a:buFont typeface="+mj-lt"/>
              <a:buAutoNum type="arabicPeriod"/>
            </a:pPr>
            <a:r>
              <a:rPr lang="pt-BR" sz="2500" dirty="0" smtClean="0"/>
              <a:t>A terceira dimensão – </a:t>
            </a:r>
            <a:r>
              <a:rPr lang="pt-BR" sz="2500" dirty="0" err="1" smtClean="0"/>
              <a:t>Ignacy</a:t>
            </a:r>
            <a:r>
              <a:rPr lang="pt-BR" sz="2500" dirty="0" smtClean="0"/>
              <a:t> Sachs</a:t>
            </a:r>
          </a:p>
          <a:p>
            <a:pPr marL="457200" indent="-457200" algn="just">
              <a:buFont typeface="+mj-lt"/>
              <a:buAutoNum type="arabicPeriod"/>
            </a:pPr>
            <a:r>
              <a:rPr lang="pt-BR" sz="2500" dirty="0" smtClean="0"/>
              <a:t>Conexões ocultas – </a:t>
            </a:r>
            <a:r>
              <a:rPr lang="pt-BR" sz="2500" dirty="0" err="1" smtClean="0"/>
              <a:t>Fritjof</a:t>
            </a:r>
            <a:r>
              <a:rPr lang="pt-BR" sz="2500" dirty="0" smtClean="0"/>
              <a:t> Capra </a:t>
            </a:r>
          </a:p>
          <a:p>
            <a:pPr marL="457200" indent="-457200" algn="just">
              <a:buFont typeface="+mj-lt"/>
              <a:buAutoNum type="arabicPeriod"/>
            </a:pPr>
            <a:r>
              <a:rPr lang="pt-BR" sz="2500" dirty="0" smtClean="0"/>
              <a:t>Teia da vida - </a:t>
            </a:r>
            <a:r>
              <a:rPr lang="pt-BR" sz="2500" dirty="0" err="1" smtClean="0"/>
              <a:t>Fritjof</a:t>
            </a:r>
            <a:r>
              <a:rPr lang="pt-BR" sz="2500" dirty="0" smtClean="0"/>
              <a:t> Capra </a:t>
            </a:r>
          </a:p>
          <a:p>
            <a:pPr marL="457200" indent="-457200" algn="just">
              <a:buNone/>
            </a:pPr>
            <a:endParaRPr lang="pt-BR" sz="2500" dirty="0" smtClean="0"/>
          </a:p>
          <a:p>
            <a:pPr marL="457200" indent="-457200" algn="just">
              <a:buFont typeface="+mj-lt"/>
              <a:buAutoNum type="arabicPeriod"/>
            </a:pPr>
            <a:endParaRPr lang="pt-BR" sz="2500" dirty="0"/>
          </a:p>
        </p:txBody>
      </p:sp>
    </p:spTree>
    <p:extLst>
      <p:ext uri="{BB962C8B-B14F-4D97-AF65-F5344CB8AC3E}">
        <p14:creationId xmlns="" xmlns:p14="http://schemas.microsoft.com/office/powerpoint/2010/main" val="329947317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TotalTime>
  <Words>1020</Words>
  <Application>Microsoft Office PowerPoint</Application>
  <PresentationFormat>Apresentação na tela (4:3)</PresentationFormat>
  <Paragraphs>79</Paragraphs>
  <Slides>16</Slides>
  <Notes>0</Notes>
  <HiddenSlides>0</HiddenSlides>
  <MMClips>0</MMClips>
  <ScaleCrop>false</ScaleCrop>
  <HeadingPairs>
    <vt:vector size="4" baseType="variant">
      <vt:variant>
        <vt:lpstr>Tema</vt:lpstr>
      </vt:variant>
      <vt:variant>
        <vt:i4>1</vt:i4>
      </vt:variant>
      <vt:variant>
        <vt:lpstr>Títulos de slides</vt:lpstr>
      </vt:variant>
      <vt:variant>
        <vt:i4>16</vt:i4>
      </vt:variant>
    </vt:vector>
  </HeadingPairs>
  <TitlesOfParts>
    <vt:vector size="17" baseType="lpstr">
      <vt:lpstr>Tema do Office</vt:lpstr>
      <vt:lpstr>Slide 1</vt:lpstr>
      <vt:lpstr>Sumário </vt:lpstr>
      <vt:lpstr>Considerações iniciais</vt:lpstr>
      <vt:lpstr>Considerações iniciais</vt:lpstr>
      <vt:lpstr>Objetivos </vt:lpstr>
      <vt:lpstr>Público-alvo</vt:lpstr>
      <vt:lpstr> Formação de gestor/as e professor/as </vt:lpstr>
      <vt:lpstr> Formação de gestor/as e professor/as </vt:lpstr>
      <vt:lpstr> Formação de gestor/as e professor/as </vt:lpstr>
      <vt:lpstr> Formação de gestor/as e professor/as </vt:lpstr>
      <vt:lpstr> Formação de gestor/as e professor/as </vt:lpstr>
      <vt:lpstr>  Reflexões/Desafios  </vt:lpstr>
      <vt:lpstr>  Reflexões/Desafios  </vt:lpstr>
      <vt:lpstr>  Reflexões/Desafios  </vt:lpstr>
      <vt:lpstr> Junta/os sempre falando a linguagem da natureza </vt:lpstr>
      <vt:lpstr> Leituras complementares </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Cesar Cassian Dalla Rosa</dc:creator>
  <cp:lastModifiedBy>maria bene</cp:lastModifiedBy>
  <cp:revision>29</cp:revision>
  <dcterms:created xsi:type="dcterms:W3CDTF">2018-12-18T15:42:58Z</dcterms:created>
  <dcterms:modified xsi:type="dcterms:W3CDTF">2018-12-27T13:13:53Z</dcterms:modified>
</cp:coreProperties>
</file>