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6C4"/>
    <a:srgbClr val="D8929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5308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7485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5746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3283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56888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228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5170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392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18518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5715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5065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C6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BEEB-142A-431D-8D36-DFA79ED73EE2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9F236-815E-44CF-A43A-325B2689E9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0144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ed.sc.gov.br/servicos/etapas-e-modalidades-de-ensino/16997-educacao-especia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8" y="0"/>
            <a:ext cx="7000924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1071538" y="1124744"/>
            <a:ext cx="7000924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POLÍTICA DE EDUCAÇÃO ESPECIAL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376873" y="3356992"/>
            <a:ext cx="6336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 Black" panose="020B0A04020102020204" pitchFamily="34" charset="0"/>
              </a:rPr>
              <a:t>ORIENTAÇÕES PARA APLICAÇÃO DO DOCUMENTO</a:t>
            </a:r>
          </a:p>
          <a:p>
            <a:pPr algn="ctr"/>
            <a:endParaRPr lang="pt-BR" sz="3200" b="1" dirty="0" smtClean="0">
              <a:latin typeface="Arial Black" panose="020B0A04020102020204" pitchFamily="34" charset="0"/>
            </a:endParaRPr>
          </a:p>
          <a:p>
            <a:pPr algn="ctr"/>
            <a:r>
              <a:rPr lang="pt-BR" sz="3200" i="1" dirty="0" smtClean="0">
                <a:latin typeface="Arial Black" panose="020B0A04020102020204" pitchFamily="34" charset="0"/>
              </a:rPr>
              <a:t>2019</a:t>
            </a:r>
            <a:endParaRPr lang="pt-BR" sz="3200" dirty="0" smtClean="0">
              <a:latin typeface="Arial Black" panose="020B0A040201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62" y="0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28670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1857364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278605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86190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483518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" y="5835320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62" y="92864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30" y="192877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30" y="2857472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62" y="3835032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30" y="4835164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2430" y="583529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5743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SUMÁRIO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57224" y="2143116"/>
            <a:ext cx="7715304" cy="37394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Apresentação do Material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Objetivos e público-alvo do material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Política de Educação Especial – reescrita e atualizada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Encaminhamentos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APRESENTAÇÃO DO MATERIAL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85720" y="1357298"/>
            <a:ext cx="8643998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350" dirty="0" smtClean="0"/>
              <a:t>O documento “Política de Educação Especial” é fruto do empenho de coordenadores(as) e técnicos(as) da Secretaria de Estado da Educação de Santa Catarina (SED) e da Fundação Catarinense de Educação Especial (FCEE), Coordenadoria Regional da Grande Florianópolis (COREF) e do Instituto Estadual de Educação (IEE) que, cientes de suas responsabilidades com a </a:t>
            </a:r>
            <a:r>
              <a:rPr lang="pt-BR" sz="1350" b="1" dirty="0" smtClean="0"/>
              <a:t>busca da garantia da igualdade de oportunidades e da inclusão escolar</a:t>
            </a:r>
            <a:r>
              <a:rPr lang="pt-BR" sz="1350" dirty="0" smtClean="0"/>
              <a:t>, definiram as diretrizes da Política de Educação Especial para o exercício no contexto da escola inclusiva.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350" dirty="0" smtClean="0"/>
              <a:t>Decorrente do amplo processo de educação inclusiva, desencadeado progressivamente a partir das décadas de 1980/1990, as políticas educacionais e as legislações vêm passando por diferentes momentos de debates, aprofundamentos e revisões. Quebraram-se muitos paradigmas nesse processo e algumas conquistas foram alcançadas, outras ainda não. A SED e a FCEE em face desse contexto, também foram se atualizando e produzindo documentos ao longo dessas décadas, conforme figuras 1 e 2 com os Marcos Legais nas página 18  e 21 deste documento.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350" dirty="0" smtClean="0"/>
              <a:t>Este documento, contudo, trata-se de uma </a:t>
            </a:r>
            <a:r>
              <a:rPr lang="pt-BR" sz="1350" b="1" dirty="0" smtClean="0"/>
              <a:t>ampla e atualizada orientação </a:t>
            </a:r>
            <a:r>
              <a:rPr lang="pt-BR" sz="1350" dirty="0" smtClean="0"/>
              <a:t>em relação aos </a:t>
            </a:r>
            <a:r>
              <a:rPr lang="pt-BR" sz="1350" b="1" dirty="0" smtClean="0"/>
              <a:t>diferentes serviços especializados oferecidos na escola</a:t>
            </a:r>
            <a:r>
              <a:rPr lang="pt-BR" sz="1350" dirty="0" smtClean="0"/>
              <a:t>, para o público da Educação Especial e às </a:t>
            </a:r>
            <a:r>
              <a:rPr lang="pt-BR" sz="1350" b="1" dirty="0" smtClean="0"/>
              <a:t>práticas necessárias de articulação efetiva </a:t>
            </a:r>
            <a:r>
              <a:rPr lang="pt-BR" sz="1350" dirty="0" smtClean="0"/>
              <a:t>entre todos os educadores – gestores(as), professores (as) da educação regular e da educação especial – para alcançar o sucesso na aprendizagem de todos estudantes catarinenses. É portanto, </a:t>
            </a:r>
            <a:r>
              <a:rPr lang="pt-BR" sz="1350" b="1" dirty="0" smtClean="0"/>
              <a:t>um documento que busca congregar, organizar e disseminar diretrizes da Política Estadual de Educação Especial na Educação Básica e Profissional de Santa Catarina</a:t>
            </a:r>
            <a:r>
              <a:rPr lang="pt-BR" sz="135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OBJETIVO E PÚBLICO – ALVO DO MATERIAL 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28596" y="1643050"/>
            <a:ext cx="83582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endParaRPr lang="pt-BR" dirty="0" smtClean="0"/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dirty="0" smtClean="0"/>
              <a:t>Com base na </a:t>
            </a:r>
            <a:r>
              <a:rPr lang="pt-BR" dirty="0" err="1" smtClean="0"/>
              <a:t>ideia</a:t>
            </a:r>
            <a:r>
              <a:rPr lang="pt-BR" dirty="0" smtClean="0"/>
              <a:t> de um </a:t>
            </a:r>
            <a:r>
              <a:rPr lang="pt-BR" i="1" dirty="0" smtClean="0"/>
              <a:t>percurso formativo aberto à diversidade</a:t>
            </a:r>
            <a:r>
              <a:rPr lang="pt-BR" dirty="0" smtClean="0"/>
              <a:t>, lança-se este documento com o </a:t>
            </a:r>
            <a:r>
              <a:rPr lang="pt-BR" b="1" dirty="0" smtClean="0"/>
              <a:t>objetivo</a:t>
            </a:r>
            <a:r>
              <a:rPr lang="pt-BR" dirty="0" smtClean="0"/>
              <a:t> de </a:t>
            </a:r>
            <a:r>
              <a:rPr lang="pt-BR" u="sng" dirty="0" smtClean="0"/>
              <a:t>propor um conjunto de diretrizes </a:t>
            </a:r>
            <a:r>
              <a:rPr lang="pt-BR" dirty="0" smtClean="0"/>
              <a:t>que ajudem a repensar, articuladamente, os componentes inerentes à educação de estudantes, público da Educação Especial, e que direcionem </a:t>
            </a:r>
            <a:r>
              <a:rPr lang="pt-BR" b="1" dirty="0" smtClean="0"/>
              <a:t>professores(as), gestores(as) e demais componentes da comunidade escolar</a:t>
            </a:r>
            <a:r>
              <a:rPr lang="pt-BR" dirty="0" smtClean="0"/>
              <a:t> no desenvolvimento das ações relacionadas à Política de Educação Especial para o estado de Santa Catarina.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dirty="0" smtClean="0"/>
              <a:t>Portanto, um material que deve ser conhecido por toda a comunidade escolar, utilizado nas formações escolares e das regionais, e, consultado constantemente a fim de garantir os direitos de nossos e nossas estudantes da educação especial.</a:t>
            </a:r>
          </a:p>
        </p:txBody>
      </p:sp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A POLÍTICA DE EDUCAÇÃO ESPECIAL – REESCRITA E ATUALIZADA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85720" y="1643050"/>
            <a:ext cx="85725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Neste material, mais precisamente nos capítulos 2 e 3, é possível encontrar um </a:t>
            </a:r>
            <a:r>
              <a:rPr lang="pt-BR" sz="1200" b="1" dirty="0" smtClean="0"/>
              <a:t>contexto histórico e normativo </a:t>
            </a:r>
            <a:r>
              <a:rPr lang="pt-BR" sz="1200" dirty="0" smtClean="0"/>
              <a:t>que oferece os marcos legais da Educação Especial na perspectiva da educação inclusiva no Brasil e no estado de Santa Catarina, notadamente nas duas últimas décadas; bem como </a:t>
            </a:r>
            <a:r>
              <a:rPr lang="pt-BR" sz="1200" b="1" dirty="0" smtClean="0"/>
              <a:t>as inovações implementadas na Política no período entre 2006-2016</a:t>
            </a:r>
            <a:r>
              <a:rPr lang="pt-BR" sz="1200" dirty="0" smtClean="0"/>
              <a:t>, evidenciando a trajetória de melhorias e consolidação do processo de inclusão escolar em nosso estado.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No capítulo 4 são apresentados os diagnósticos e indicadores educacionais relacionados à matrícula de estudantes, público alvo da educação especial, nas escolas da rede regular de ensino </a:t>
            </a:r>
            <a:r>
              <a:rPr lang="pt-BR" sz="1200" b="1" dirty="0" smtClean="0"/>
              <a:t>permitindo traçar um panorama dos dez anos da implantação da Política de Educação Especial do Estado </a:t>
            </a:r>
            <a:r>
              <a:rPr lang="pt-BR" sz="1200" dirty="0" smtClean="0"/>
              <a:t>e identificar os avanços deste período e os desafios a serem enfrentados.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O </a:t>
            </a:r>
            <a:r>
              <a:rPr lang="pt-BR" sz="1200" b="1" dirty="0" smtClean="0"/>
              <a:t>objetivo da Política e suas diretrizes </a:t>
            </a:r>
            <a:r>
              <a:rPr lang="pt-BR" sz="1200" dirty="0" smtClean="0"/>
              <a:t>são apresentadas no capítulo 5 e a </a:t>
            </a:r>
            <a:r>
              <a:rPr lang="pt-BR" sz="1200" b="1" dirty="0" smtClean="0"/>
              <a:t>compreensão do público-alvo da política</a:t>
            </a:r>
            <a:r>
              <a:rPr lang="pt-BR" sz="1200" dirty="0" smtClean="0"/>
              <a:t>, ou seja, de estudantes atendidos pela Educação Especial são tratados no capítulo 6 deste material.  Os </a:t>
            </a:r>
            <a:r>
              <a:rPr lang="pt-BR" sz="1200" b="1" dirty="0" smtClean="0"/>
              <a:t>serviços especializados </a:t>
            </a:r>
            <a:r>
              <a:rPr lang="pt-BR" sz="1200" dirty="0" smtClean="0"/>
              <a:t>em Educação Especial na rede estadual, as </a:t>
            </a:r>
            <a:r>
              <a:rPr lang="pt-BR" sz="1200" b="1" dirty="0" smtClean="0"/>
              <a:t>atribuições de professores e professoras da classe comum e de profissionais que atuam nos serviços especializados</a:t>
            </a:r>
            <a:r>
              <a:rPr lang="pt-BR" sz="1200" dirty="0" smtClean="0"/>
              <a:t> em Educação Especial são apresentados no capítulo 7.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O capítulo 8 deste material apresenta as </a:t>
            </a:r>
            <a:r>
              <a:rPr lang="pt-BR" sz="1200" b="1" dirty="0" smtClean="0"/>
              <a:t>instituições gestoras da Política de Educação Especial </a:t>
            </a:r>
            <a:r>
              <a:rPr lang="pt-BR" sz="1200" dirty="0" smtClean="0"/>
              <a:t>e o que compete a cada uma, inclusive abordando as questões de acessibilidade nas escolas e a alimentação escolar.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A </a:t>
            </a:r>
            <a:r>
              <a:rPr lang="pt-BR" sz="1200" b="1" dirty="0" smtClean="0"/>
              <a:t>elaboração coletiva de uma produção </a:t>
            </a:r>
            <a:r>
              <a:rPr lang="pt-BR" sz="1200" dirty="0" smtClean="0"/>
              <a:t>como esta que se apresenta a vocês, </a:t>
            </a:r>
            <a:r>
              <a:rPr lang="pt-BR" sz="1200" b="1" dirty="0" smtClean="0"/>
              <a:t>que integre organicamente as inovações pedagógicas, técnicas e administrativas referentes à Política Estadual de Educação Especial</a:t>
            </a:r>
            <a:r>
              <a:rPr lang="pt-BR" sz="1200" dirty="0" smtClean="0"/>
              <a:t>, no sentido efetivo do que se denomina um Sistema Educacional Inclusivo, convergem com a </a:t>
            </a:r>
            <a:r>
              <a:rPr lang="pt-BR" sz="1200" dirty="0" err="1" smtClean="0"/>
              <a:t>ideia</a:t>
            </a:r>
            <a:r>
              <a:rPr lang="pt-BR" sz="1200" dirty="0" smtClean="0"/>
              <a:t> de que a Educação Especial é modalidade escolar e de ensino interdisciplinar e transversal à estrutura da Educação Básica. </a:t>
            </a:r>
            <a:endParaRPr lang="pt-BR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4. ENCAMINHAMENTOS</a:t>
            </a:r>
          </a:p>
          <a:p>
            <a:pPr algn="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1</a:t>
            </a:r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42844" y="1285860"/>
            <a:ext cx="8858312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dirty="0" smtClean="0"/>
              <a:t>Por se tratar de um material completo e organizado de forma a congregar todos os marcos legais de implantação de um sistema educacional inclusivo e as inovações na implantação da Política em nosso estado, o presente caderno deve fazer parte como </a:t>
            </a:r>
            <a:r>
              <a:rPr lang="pt-BR" b="1" dirty="0" smtClean="0"/>
              <a:t>conteúdo base em Formações Continuadas da Rede Estadual de Ensino </a:t>
            </a:r>
            <a:r>
              <a:rPr lang="pt-BR" dirty="0" smtClean="0"/>
              <a:t>para todos os e as profissionais que nela atuam. Os últimos dois capítulos do material, por trazerem as diretrizes da política, apresentarem os serviços e profissionais envolvidos, bem como suas atribuições e também das instituições gestoras da política, devem ser </a:t>
            </a:r>
            <a:r>
              <a:rPr lang="pt-BR" b="1" dirty="0" smtClean="0"/>
              <a:t>estudados e conhecidos por toda a comunidade escolar </a:t>
            </a:r>
            <a:r>
              <a:rPr lang="pt-BR" dirty="0" smtClean="0"/>
              <a:t>a fim de esclarecer o papel de cada um e cada uma na garantia de direitos de estudantes da educação especial.  Portanto, pretende-se que este seja um </a:t>
            </a:r>
            <a:r>
              <a:rPr lang="pt-BR" b="1" dirty="0" smtClean="0"/>
              <a:t>material de consulta e estudos</a:t>
            </a:r>
            <a:r>
              <a:rPr lang="pt-BR" dirty="0" smtClean="0"/>
              <a:t>. Um material que oriente a comunidade escolar num todo a </a:t>
            </a:r>
            <a:r>
              <a:rPr lang="pt-BR" b="1" dirty="0" smtClean="0"/>
              <a:t>garantir direitos e executar plenamente a educação inclusiva</a:t>
            </a:r>
            <a:r>
              <a:rPr lang="pt-BR" dirty="0" smtClean="0"/>
              <a:t> em nossas escolas da rede pública estadual.</a:t>
            </a: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Continua...</a:t>
            </a:r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285852" y="357166"/>
            <a:ext cx="65008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4. ENCAMINHAMENTOS</a:t>
            </a:r>
          </a:p>
          <a:p>
            <a:pPr algn="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2</a:t>
            </a:r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9586" y="357166"/>
            <a:ext cx="1071538" cy="102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42844" y="1285860"/>
            <a:ext cx="8858312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pt-BR" sz="1700" dirty="0" smtClean="0"/>
              <a:t>Além disso, a partir deste material pretende-se como </a:t>
            </a:r>
            <a:r>
              <a:rPr lang="pt-BR" sz="1700" b="1" dirty="0" smtClean="0"/>
              <a:t>encaminhamentos</a:t>
            </a:r>
            <a:r>
              <a:rPr lang="pt-BR" sz="1700" dirty="0" smtClean="0"/>
              <a:t>: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700" dirty="0" smtClean="0"/>
              <a:t>Criar e organizar grupos de estudos nas Gerências Regionais de Educação tendo este material como base;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700" dirty="0" smtClean="0"/>
              <a:t> Nos momentos de formação  continuada nas escolas, planejar espaços de formação e discussão acerca do caderno de Política de Educação Especial, bem como de questões pertinentes ao cotidiano escolar, relacionadas à estudantes da Educação Especial;e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pt-BR" sz="1700" dirty="0" smtClean="0"/>
              <a:t> Constituir os Núcleos de Educação Especial nas Gerências de Educação, e posteriormente nas unidades escolares, formado por profissionais envolvidos com a Educação Especial, equipe gestora e pedagógica, bem como de profissionais de serviço especializado, com o objetivo de atender questões pertinentes a esta modalidade.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1600" dirty="0" smtClean="0"/>
              <a:t>Por fim, indicamos ainda outros materiais e informações da página da SED: </a:t>
            </a:r>
            <a:r>
              <a:rPr lang="pt-BR" sz="1600" dirty="0" smtClean="0">
                <a:hlinkClick r:id="rId3"/>
              </a:rPr>
              <a:t>http://sed.sc.gov.br/servicos/etapas-e-modalidades-de-ensino/16997-educacao-especial</a:t>
            </a:r>
            <a:endParaRPr lang="pt-BR" sz="1600" dirty="0" smtClean="0"/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pt-BR" sz="1200" dirty="0" smtClean="0"/>
              <a:t>Bons Estudos! </a:t>
            </a:r>
            <a:endParaRPr lang="pt-B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0158047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1070</Words>
  <Application>Microsoft Office PowerPoint</Application>
  <PresentationFormat>Apresentação na tela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Cassian Dalla Rosa</dc:creator>
  <cp:lastModifiedBy>Viviane.Rosa</cp:lastModifiedBy>
  <cp:revision>22</cp:revision>
  <dcterms:created xsi:type="dcterms:W3CDTF">2018-12-17T18:26:16Z</dcterms:created>
  <dcterms:modified xsi:type="dcterms:W3CDTF">2018-12-27T19:15:13Z</dcterms:modified>
</cp:coreProperties>
</file>